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4"/>
    <p:sldMasterId id="214748366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Montserrat SemiBold"/>
      <p:regular r:id="rId26"/>
      <p:bold r:id="rId27"/>
      <p:italic r:id="rId28"/>
      <p:boldItalic r:id="rId29"/>
    </p:embeddedFont>
    <p:embeddedFont>
      <p:font typeface="Proxima Nova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Montserrat Black"/>
      <p:bold r:id="rId38"/>
      <p:boldItalic r:id="rId39"/>
    </p:embeddedFont>
    <p:embeddedFont>
      <p:font typeface="Montserrat Medium"/>
      <p:regular r:id="rId40"/>
      <p:bold r:id="rId41"/>
      <p:italic r:id="rId42"/>
      <p:boldItalic r:id="rId43"/>
    </p:embeddedFont>
    <p:embeddedFont>
      <p:font typeface="Proxima Nova Semibold"/>
      <p:regular r:id="rId44"/>
      <p:bold r:id="rId45"/>
      <p:boldItalic r:id="rId46"/>
    </p:embeddedFont>
    <p:embeddedFont>
      <p:font typeface="Montserrat ExtraBold"/>
      <p:bold r:id="rId47"/>
      <p:boldItalic r:id="rId48"/>
    </p:embeddedFont>
    <p:embeddedFont>
      <p:font typeface="Oswald"/>
      <p:regular r:id="rId49"/>
      <p:bold r:id="rId50"/>
    </p:embeddedFont>
    <p:embeddedFont>
      <p:font typeface="Gill Sans"/>
      <p:regular r:id="rId51"/>
      <p:bold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89C0E6E-DC93-4A37-9C7B-C959A0F8E82A}">
  <a:tblStyle styleId="{189C0E6E-DC93-4A37-9C7B-C959A0F8E82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BA6FB766-8D5A-47F5-88A5-57B5EEF4350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regular.fntdata"/><Relationship Id="rId42" Type="http://schemas.openxmlformats.org/officeDocument/2006/relationships/font" Target="fonts/MontserratMedium-italic.fntdata"/><Relationship Id="rId41" Type="http://schemas.openxmlformats.org/officeDocument/2006/relationships/font" Target="fonts/MontserratMedium-bold.fntdata"/><Relationship Id="rId44" Type="http://schemas.openxmlformats.org/officeDocument/2006/relationships/font" Target="fonts/ProximaNovaSemibold-regular.fntdata"/><Relationship Id="rId43" Type="http://schemas.openxmlformats.org/officeDocument/2006/relationships/font" Target="fonts/MontserratMedium-boldItalic.fntdata"/><Relationship Id="rId46" Type="http://schemas.openxmlformats.org/officeDocument/2006/relationships/font" Target="fonts/ProximaNovaSemibold-boldItalic.fntdata"/><Relationship Id="rId45" Type="http://schemas.openxmlformats.org/officeDocument/2006/relationships/font" Target="fonts/ProximaNovaSemibol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MontserratExtraBold-boldItalic.fntdata"/><Relationship Id="rId47" Type="http://schemas.openxmlformats.org/officeDocument/2006/relationships/font" Target="fonts/MontserratExtraBold-bold.fntdata"/><Relationship Id="rId49" Type="http://schemas.openxmlformats.org/officeDocument/2006/relationships/font" Target="fonts/Oswald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roximaNova-bold.fntdata"/><Relationship Id="rId30" Type="http://schemas.openxmlformats.org/officeDocument/2006/relationships/font" Target="fonts/ProximaNova-regular.fntdata"/><Relationship Id="rId33" Type="http://schemas.openxmlformats.org/officeDocument/2006/relationships/font" Target="fonts/ProximaNova-boldItalic.fntdata"/><Relationship Id="rId32" Type="http://schemas.openxmlformats.org/officeDocument/2006/relationships/font" Target="fonts/ProximaNova-italic.fntdata"/><Relationship Id="rId35" Type="http://schemas.openxmlformats.org/officeDocument/2006/relationships/font" Target="fonts/Montserrat-bold.fntdata"/><Relationship Id="rId34" Type="http://schemas.openxmlformats.org/officeDocument/2006/relationships/font" Target="fonts/Montserrat-regular.fntdata"/><Relationship Id="rId37" Type="http://schemas.openxmlformats.org/officeDocument/2006/relationships/font" Target="fonts/Montserrat-boldItalic.fntdata"/><Relationship Id="rId36" Type="http://schemas.openxmlformats.org/officeDocument/2006/relationships/font" Target="fonts/Montserrat-italic.fntdata"/><Relationship Id="rId39" Type="http://schemas.openxmlformats.org/officeDocument/2006/relationships/font" Target="fonts/MontserratBlack-boldItalic.fntdata"/><Relationship Id="rId38" Type="http://schemas.openxmlformats.org/officeDocument/2006/relationships/font" Target="fonts/MontserratBlack-bold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font" Target="fonts/MontserratSemiBold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SemiBold-italic.fntdata"/><Relationship Id="rId27" Type="http://schemas.openxmlformats.org/officeDocument/2006/relationships/font" Target="fonts/MontserratSemiBold-bold.fntdata"/><Relationship Id="rId29" Type="http://schemas.openxmlformats.org/officeDocument/2006/relationships/font" Target="fonts/MontserratSemiBold-boldItalic.fntdata"/><Relationship Id="rId51" Type="http://schemas.openxmlformats.org/officeDocument/2006/relationships/font" Target="fonts/GillSans-regular.fntdata"/><Relationship Id="rId50" Type="http://schemas.openxmlformats.org/officeDocument/2006/relationships/font" Target="fonts/Oswald-bold.fntdata"/><Relationship Id="rId52" Type="http://schemas.openxmlformats.org/officeDocument/2006/relationships/font" Target="fonts/GillSans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jpg>
</file>

<file path=ppt/media/image34.png>
</file>

<file path=ppt/media/image35.jp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c2ad5ad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ec2ad5ad8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ec2ad5ad8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ec2ad5ad8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c2ad5ad8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ec2ad5ad8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ec16b1473b_1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ec16b1473b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ec74374aec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ec74374ae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ec74374ae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ec74374ae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ec89b0e37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ec89b0e37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ec74374aec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ec74374aec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d277532f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ed277532f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c64bfd8f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ec64bfd8f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a146d584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ea146d584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ec2ad5ad87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ec2ad5ad87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ec16b1473b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ec16b1473b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ea146d584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ea146d584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ec16b1473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ec16b1473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ea1fac29b8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ea1fac29b8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1"/>
          <p:cNvSpPr txBox="1"/>
          <p:nvPr>
            <p:ph idx="1" type="subTitle"/>
          </p:nvPr>
        </p:nvSpPr>
        <p:spPr>
          <a:xfrm>
            <a:off x="3437276" y="3091196"/>
            <a:ext cx="19203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2" type="subTitle"/>
          </p:nvPr>
        </p:nvSpPr>
        <p:spPr>
          <a:xfrm>
            <a:off x="3446301" y="3507175"/>
            <a:ext cx="17373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67" name="Google Shape;67;p11"/>
          <p:cNvSpPr txBox="1"/>
          <p:nvPr>
            <p:ph idx="3" type="subTitle"/>
          </p:nvPr>
        </p:nvSpPr>
        <p:spPr>
          <a:xfrm>
            <a:off x="6510175" y="1090675"/>
            <a:ext cx="19206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4" type="subTitle"/>
          </p:nvPr>
        </p:nvSpPr>
        <p:spPr>
          <a:xfrm>
            <a:off x="6510175" y="3507325"/>
            <a:ext cx="17385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69" name="Google Shape;69;p11"/>
          <p:cNvSpPr txBox="1"/>
          <p:nvPr>
            <p:ph idx="5" type="subTitle"/>
          </p:nvPr>
        </p:nvSpPr>
        <p:spPr>
          <a:xfrm>
            <a:off x="6510173" y="3091196"/>
            <a:ext cx="1920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6" type="subTitle"/>
          </p:nvPr>
        </p:nvSpPr>
        <p:spPr>
          <a:xfrm>
            <a:off x="6510183" y="1516500"/>
            <a:ext cx="17373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71" name="Google Shape;71;p11"/>
          <p:cNvSpPr txBox="1"/>
          <p:nvPr>
            <p:ph idx="7" type="subTitle"/>
          </p:nvPr>
        </p:nvSpPr>
        <p:spPr>
          <a:xfrm>
            <a:off x="3438730" y="1092775"/>
            <a:ext cx="19203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8" type="subTitle"/>
          </p:nvPr>
        </p:nvSpPr>
        <p:spPr>
          <a:xfrm>
            <a:off x="3438730" y="1520740"/>
            <a:ext cx="17373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73" name="Google Shape;73;p11"/>
          <p:cNvSpPr txBox="1"/>
          <p:nvPr>
            <p:ph type="title"/>
          </p:nvPr>
        </p:nvSpPr>
        <p:spPr>
          <a:xfrm>
            <a:off x="618600" y="3485800"/>
            <a:ext cx="15813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1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2"/>
          <p:cNvSpPr txBox="1"/>
          <p:nvPr>
            <p:ph idx="1" type="subTitle"/>
          </p:nvPr>
        </p:nvSpPr>
        <p:spPr>
          <a:xfrm>
            <a:off x="2449451" y="3072141"/>
            <a:ext cx="12345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2" type="subTitle"/>
          </p:nvPr>
        </p:nvSpPr>
        <p:spPr>
          <a:xfrm>
            <a:off x="2449451" y="3511603"/>
            <a:ext cx="18744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79" name="Google Shape;79;p12"/>
          <p:cNvSpPr txBox="1"/>
          <p:nvPr>
            <p:ph idx="3" type="subTitle"/>
          </p:nvPr>
        </p:nvSpPr>
        <p:spPr>
          <a:xfrm>
            <a:off x="4577387" y="1062099"/>
            <a:ext cx="12345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4" type="subTitle"/>
          </p:nvPr>
        </p:nvSpPr>
        <p:spPr>
          <a:xfrm>
            <a:off x="4577387" y="3511753"/>
            <a:ext cx="1875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81" name="Google Shape;81;p12"/>
          <p:cNvSpPr txBox="1"/>
          <p:nvPr>
            <p:ph idx="5" type="subTitle"/>
          </p:nvPr>
        </p:nvSpPr>
        <p:spPr>
          <a:xfrm>
            <a:off x="4577387" y="3070791"/>
            <a:ext cx="12345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6" type="subTitle"/>
          </p:nvPr>
        </p:nvSpPr>
        <p:spPr>
          <a:xfrm>
            <a:off x="4577387" y="1518620"/>
            <a:ext cx="18744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83" name="Google Shape;83;p12"/>
          <p:cNvSpPr txBox="1"/>
          <p:nvPr>
            <p:ph idx="7" type="subTitle"/>
          </p:nvPr>
        </p:nvSpPr>
        <p:spPr>
          <a:xfrm>
            <a:off x="2449451" y="1062099"/>
            <a:ext cx="12345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84" name="Google Shape;84;p12"/>
          <p:cNvSpPr txBox="1"/>
          <p:nvPr>
            <p:ph idx="8" type="subTitle"/>
          </p:nvPr>
        </p:nvSpPr>
        <p:spPr>
          <a:xfrm>
            <a:off x="2449451" y="1518620"/>
            <a:ext cx="18744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85" name="Google Shape;85;p12"/>
          <p:cNvSpPr txBox="1"/>
          <p:nvPr>
            <p:ph type="title"/>
          </p:nvPr>
        </p:nvSpPr>
        <p:spPr>
          <a:xfrm>
            <a:off x="618600" y="3485800"/>
            <a:ext cx="15813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12"/>
          <p:cNvSpPr txBox="1"/>
          <p:nvPr>
            <p:ph idx="9" type="subTitle"/>
          </p:nvPr>
        </p:nvSpPr>
        <p:spPr>
          <a:xfrm>
            <a:off x="6705329" y="1062099"/>
            <a:ext cx="12345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13" type="subTitle"/>
          </p:nvPr>
        </p:nvSpPr>
        <p:spPr>
          <a:xfrm>
            <a:off x="6705329" y="3511753"/>
            <a:ext cx="1875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88" name="Google Shape;88;p12"/>
          <p:cNvSpPr txBox="1"/>
          <p:nvPr>
            <p:ph idx="14" type="subTitle"/>
          </p:nvPr>
        </p:nvSpPr>
        <p:spPr>
          <a:xfrm>
            <a:off x="6705329" y="3070791"/>
            <a:ext cx="12348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89" name="Google Shape;89;p12"/>
          <p:cNvSpPr txBox="1"/>
          <p:nvPr>
            <p:ph idx="15" type="subTitle"/>
          </p:nvPr>
        </p:nvSpPr>
        <p:spPr>
          <a:xfrm>
            <a:off x="6705329" y="1518620"/>
            <a:ext cx="18744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90" name="Google Shape;90;p12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/>
          <p:nvPr>
            <p:ph hasCustomPrompt="1" type="title"/>
          </p:nvPr>
        </p:nvSpPr>
        <p:spPr>
          <a:xfrm>
            <a:off x="713225" y="1106125"/>
            <a:ext cx="77175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0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idx="1" type="body"/>
          </p:nvPr>
        </p:nvSpPr>
        <p:spPr>
          <a:xfrm>
            <a:off x="713250" y="3152225"/>
            <a:ext cx="77175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 txBox="1"/>
          <p:nvPr>
            <p:ph type="title"/>
          </p:nvPr>
        </p:nvSpPr>
        <p:spPr>
          <a:xfrm>
            <a:off x="618600" y="3485800"/>
            <a:ext cx="15813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1" type="subTitle"/>
          </p:nvPr>
        </p:nvSpPr>
        <p:spPr>
          <a:xfrm>
            <a:off x="5785392" y="1651700"/>
            <a:ext cx="25554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98" name="Google Shape;98;p14"/>
          <p:cNvSpPr txBox="1"/>
          <p:nvPr>
            <p:ph idx="2" type="subTitle"/>
          </p:nvPr>
        </p:nvSpPr>
        <p:spPr>
          <a:xfrm>
            <a:off x="5785392" y="1851250"/>
            <a:ext cx="2990100" cy="23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99" name="Google Shape;99;p14"/>
          <p:cNvSpPr txBox="1"/>
          <p:nvPr>
            <p:ph idx="3" type="subTitle"/>
          </p:nvPr>
        </p:nvSpPr>
        <p:spPr>
          <a:xfrm>
            <a:off x="2439475" y="1653800"/>
            <a:ext cx="2551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4" type="subTitle"/>
          </p:nvPr>
        </p:nvSpPr>
        <p:spPr>
          <a:xfrm>
            <a:off x="2439475" y="1849750"/>
            <a:ext cx="2992500" cy="23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101" name="Google Shape;101;p14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AND_BODY_1">
    <p:bg>
      <p:bgPr>
        <a:solidFill>
          <a:schemeClr val="lt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3132900" y="542061"/>
            <a:ext cx="28782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15"/>
          <p:cNvSpPr txBox="1"/>
          <p:nvPr>
            <p:ph idx="1" type="subTitle"/>
          </p:nvPr>
        </p:nvSpPr>
        <p:spPr>
          <a:xfrm>
            <a:off x="2699400" y="1760936"/>
            <a:ext cx="37452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15"/>
          <p:cNvSpPr/>
          <p:nvPr/>
        </p:nvSpPr>
        <p:spPr>
          <a:xfrm>
            <a:off x="3768900" y="1482761"/>
            <a:ext cx="16062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5"/>
          <p:cNvSpPr txBox="1"/>
          <p:nvPr>
            <p:ph idx="2" type="subTitle"/>
          </p:nvPr>
        </p:nvSpPr>
        <p:spPr>
          <a:xfrm>
            <a:off x="2699400" y="2144936"/>
            <a:ext cx="3745200" cy="8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7" name="Google Shape;107;p15"/>
          <p:cNvSpPr txBox="1"/>
          <p:nvPr/>
        </p:nvSpPr>
        <p:spPr>
          <a:xfrm>
            <a:off x="2711400" y="3638741"/>
            <a:ext cx="37212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/>
              </a:rPr>
              <a:t>Slidesgo</a:t>
            </a:r>
            <a:r>
              <a:rPr b="0" i="0" lang="en" sz="1000" u="none" cap="none" strike="noStrike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Flaticon</a:t>
            </a:r>
            <a:r>
              <a:rPr b="0" i="0" lang="en" sz="1000" u="none" cap="none" strike="noStrike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Freepik</a:t>
            </a:r>
            <a:r>
              <a:rPr b="0" i="0" lang="en" sz="1000" u="none" cap="none" strike="noStrike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b="0" i="0" sz="1000" u="none" cap="none" strike="noStrike">
              <a:solidFill>
                <a:srgbClr val="EEEEE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38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02">
  <p:cSld name="TITLE_AND_BODY_2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6"/>
          <p:cNvSpPr txBox="1"/>
          <p:nvPr>
            <p:ph idx="1" type="subTitle"/>
          </p:nvPr>
        </p:nvSpPr>
        <p:spPr>
          <a:xfrm>
            <a:off x="2199900" y="1106239"/>
            <a:ext cx="6396000" cy="28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11" name="Google Shape;111;p16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6"/>
          <p:cNvSpPr txBox="1"/>
          <p:nvPr>
            <p:ph type="title"/>
          </p:nvPr>
        </p:nvSpPr>
        <p:spPr>
          <a:xfrm>
            <a:off x="533600" y="3485800"/>
            <a:ext cx="16662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386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/>
          <p:nvPr>
            <p:ph type="ctrTitle"/>
          </p:nvPr>
        </p:nvSpPr>
        <p:spPr>
          <a:xfrm>
            <a:off x="610625" y="1337725"/>
            <a:ext cx="3645000" cy="25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3"/>
          <p:cNvSpPr txBox="1"/>
          <p:nvPr>
            <p:ph idx="1" type="subTitle"/>
          </p:nvPr>
        </p:nvSpPr>
        <p:spPr>
          <a:xfrm>
            <a:off x="1061825" y="3961400"/>
            <a:ext cx="3193800" cy="7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3"/>
          <p:cNvSpPr/>
          <p:nvPr/>
        </p:nvSpPr>
        <p:spPr>
          <a:xfrm>
            <a:off x="2085300" y="3868895"/>
            <a:ext cx="2086800" cy="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 txBox="1"/>
          <p:nvPr>
            <p:ph type="title"/>
          </p:nvPr>
        </p:nvSpPr>
        <p:spPr>
          <a:xfrm>
            <a:off x="618600" y="3485800"/>
            <a:ext cx="15813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2390975" y="632375"/>
            <a:ext cx="6286500" cy="39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100"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" name="Google Shape;18;p4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386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3606000" y="3159760"/>
            <a:ext cx="12984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2" type="subTitle"/>
          </p:nvPr>
        </p:nvSpPr>
        <p:spPr>
          <a:xfrm>
            <a:off x="3615025" y="3667394"/>
            <a:ext cx="19203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>
            <a:off x="6633275" y="1107480"/>
            <a:ext cx="12975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4" type="subTitle"/>
          </p:nvPr>
        </p:nvSpPr>
        <p:spPr>
          <a:xfrm>
            <a:off x="6633275" y="3667394"/>
            <a:ext cx="19203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5" type="subTitle"/>
          </p:nvPr>
        </p:nvSpPr>
        <p:spPr>
          <a:xfrm>
            <a:off x="6633275" y="3159760"/>
            <a:ext cx="12984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6" type="subTitle"/>
          </p:nvPr>
        </p:nvSpPr>
        <p:spPr>
          <a:xfrm>
            <a:off x="6633275" y="1616071"/>
            <a:ext cx="1920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5951800" y="1056943"/>
            <a:ext cx="832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" name="Google Shape;28;p5"/>
          <p:cNvSpPr txBox="1"/>
          <p:nvPr>
            <p:ph idx="7" type="subTitle"/>
          </p:nvPr>
        </p:nvSpPr>
        <p:spPr>
          <a:xfrm>
            <a:off x="3607454" y="1109348"/>
            <a:ext cx="12975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8" type="subTitle"/>
          </p:nvPr>
        </p:nvSpPr>
        <p:spPr>
          <a:xfrm>
            <a:off x="3607454" y="1616071"/>
            <a:ext cx="19206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9" type="title"/>
          </p:nvPr>
        </p:nvSpPr>
        <p:spPr>
          <a:xfrm>
            <a:off x="2922354" y="1056943"/>
            <a:ext cx="832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" name="Google Shape;31;p5"/>
          <p:cNvSpPr txBox="1"/>
          <p:nvPr>
            <p:ph idx="13" type="title"/>
          </p:nvPr>
        </p:nvSpPr>
        <p:spPr>
          <a:xfrm>
            <a:off x="2922354" y="3114019"/>
            <a:ext cx="832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5"/>
          <p:cNvSpPr txBox="1"/>
          <p:nvPr>
            <p:ph idx="14" type="title"/>
          </p:nvPr>
        </p:nvSpPr>
        <p:spPr>
          <a:xfrm>
            <a:off x="5950150" y="3115069"/>
            <a:ext cx="835500" cy="5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" name="Google Shape;33;p5"/>
          <p:cNvSpPr/>
          <p:nvPr/>
        </p:nvSpPr>
        <p:spPr>
          <a:xfrm>
            <a:off x="712251" y="4571700"/>
            <a:ext cx="16062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5"/>
          <p:cNvSpPr txBox="1"/>
          <p:nvPr>
            <p:ph idx="15" type="title"/>
          </p:nvPr>
        </p:nvSpPr>
        <p:spPr>
          <a:xfrm>
            <a:off x="618600" y="3485800"/>
            <a:ext cx="15813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idx="1" type="subTitle"/>
          </p:nvPr>
        </p:nvSpPr>
        <p:spPr>
          <a:xfrm>
            <a:off x="4886073" y="2129860"/>
            <a:ext cx="12984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2" type="subTitle"/>
          </p:nvPr>
        </p:nvSpPr>
        <p:spPr>
          <a:xfrm>
            <a:off x="4886075" y="2353666"/>
            <a:ext cx="22950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38" name="Google Shape;38;p6"/>
          <p:cNvSpPr txBox="1"/>
          <p:nvPr>
            <p:ph idx="3" type="subTitle"/>
          </p:nvPr>
        </p:nvSpPr>
        <p:spPr>
          <a:xfrm>
            <a:off x="3093463" y="638850"/>
            <a:ext cx="12975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4" type="subTitle"/>
          </p:nvPr>
        </p:nvSpPr>
        <p:spPr>
          <a:xfrm>
            <a:off x="6345126" y="3854675"/>
            <a:ext cx="22938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40" name="Google Shape;40;p6"/>
          <p:cNvSpPr txBox="1"/>
          <p:nvPr>
            <p:ph idx="5" type="subTitle"/>
          </p:nvPr>
        </p:nvSpPr>
        <p:spPr>
          <a:xfrm>
            <a:off x="6345113" y="3626249"/>
            <a:ext cx="12984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6" type="subTitle"/>
          </p:nvPr>
        </p:nvSpPr>
        <p:spPr>
          <a:xfrm>
            <a:off x="3093477" y="858163"/>
            <a:ext cx="22950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42" name="Google Shape;42;p6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6"/>
          <p:cNvSpPr txBox="1"/>
          <p:nvPr>
            <p:ph type="title"/>
          </p:nvPr>
        </p:nvSpPr>
        <p:spPr>
          <a:xfrm>
            <a:off x="618600" y="3485800"/>
            <a:ext cx="16749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6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idx="1" type="body"/>
          </p:nvPr>
        </p:nvSpPr>
        <p:spPr>
          <a:xfrm>
            <a:off x="2645425" y="1014675"/>
            <a:ext cx="5278800" cy="10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7" name="Google Shape;47;p7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7"/>
          <p:cNvSpPr txBox="1"/>
          <p:nvPr>
            <p:ph type="title"/>
          </p:nvPr>
        </p:nvSpPr>
        <p:spPr>
          <a:xfrm>
            <a:off x="618600" y="3485800"/>
            <a:ext cx="15813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7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466925" y="3485800"/>
            <a:ext cx="17331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8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1037500" y="1786475"/>
            <a:ext cx="7082100" cy="14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6" name="Google Shape;56;p9"/>
          <p:cNvSpPr txBox="1"/>
          <p:nvPr>
            <p:ph idx="1" type="subTitle"/>
          </p:nvPr>
        </p:nvSpPr>
        <p:spPr>
          <a:xfrm>
            <a:off x="4030266" y="3166525"/>
            <a:ext cx="3831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614100" y="2472866"/>
            <a:ext cx="38166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9" name="Google Shape;59;p10"/>
          <p:cNvSpPr txBox="1"/>
          <p:nvPr>
            <p:ph idx="1" type="subTitle"/>
          </p:nvPr>
        </p:nvSpPr>
        <p:spPr>
          <a:xfrm>
            <a:off x="4614100" y="4063266"/>
            <a:ext cx="28527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" name="Google Shape;60;p10"/>
          <p:cNvSpPr/>
          <p:nvPr/>
        </p:nvSpPr>
        <p:spPr>
          <a:xfrm>
            <a:off x="-36075" y="0"/>
            <a:ext cx="4465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0"/>
          <p:cNvSpPr txBox="1"/>
          <p:nvPr>
            <p:ph idx="2" type="title"/>
          </p:nvPr>
        </p:nvSpPr>
        <p:spPr>
          <a:xfrm>
            <a:off x="2198025" y="2553241"/>
            <a:ext cx="2452500" cy="12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0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0"/>
          <p:cNvSpPr/>
          <p:nvPr/>
        </p:nvSpPr>
        <p:spPr>
          <a:xfrm>
            <a:off x="234232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2466" y="445025"/>
            <a:ext cx="8192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b="1" i="0" sz="2800" u="none" cap="none" strike="noStrik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97845" y="1152475"/>
            <a:ext cx="8192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 b="0" i="0" sz="1400" u="none" cap="none" strike="noStrik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 b="0" i="0" sz="1400" u="none" cap="none" strike="noStrik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 b="0" i="0" sz="1400" u="none" cap="none" strike="noStrik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 b="0" i="0" sz="1400" u="none" cap="none" strike="noStrik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 b="0" i="0" sz="1400" u="none" cap="none" strike="noStrik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 b="0" i="0" sz="1400" u="none" cap="none" strike="noStrik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 b="0" i="0" sz="1400" u="none" cap="none" strike="noStrik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 Medium"/>
              <a:buChar char="■"/>
              <a:defRPr b="0" i="0" sz="1400" u="none" cap="none" strike="noStrik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5760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19">
          <p15:clr>
            <a:srgbClr val="EA4335"/>
          </p15:clr>
        </p15:guide>
        <p15:guide id="7" pos="449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1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8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9" Type="http://schemas.openxmlformats.org/officeDocument/2006/relationships/image" Target="../media/image18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9.png"/><Relationship Id="rId8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Relationship Id="rId4" Type="http://schemas.openxmlformats.org/officeDocument/2006/relationships/image" Target="../media/image39.png"/><Relationship Id="rId5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20.png"/><Relationship Id="rId5" Type="http://schemas.openxmlformats.org/officeDocument/2006/relationships/image" Target="../media/image40.png"/><Relationship Id="rId6" Type="http://schemas.openxmlformats.org/officeDocument/2006/relationships/image" Target="../media/image22.png"/><Relationship Id="rId7" Type="http://schemas.openxmlformats.org/officeDocument/2006/relationships/image" Target="../media/image3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gif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statista.com/statistics/1034443/india-upi-usage-by-platform/" TargetMode="External"/><Relationship Id="rId4" Type="http://schemas.openxmlformats.org/officeDocument/2006/relationships/hyperlink" Target="https://blog.ipleaders.in/starting-e-wallet/amp/" TargetMode="External"/><Relationship Id="rId5" Type="http://schemas.openxmlformats.org/officeDocument/2006/relationships/hyperlink" Target="https://www.spglobal.com/marketintelligence/en/documents/indiamobilepayments_2020finalreport.pdf" TargetMode="External"/><Relationship Id="rId6" Type="http://schemas.openxmlformats.org/officeDocument/2006/relationships/hyperlink" Target="https://www.rsgmedia.com/rsg-rights-resources/royalty-and-licensing-basics/" TargetMode="External"/><Relationship Id="rId7" Type="http://schemas.openxmlformats.org/officeDocument/2006/relationships/image" Target="../media/image34.png"/><Relationship Id="rId8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Relationship Id="rId4" Type="http://schemas.openxmlformats.org/officeDocument/2006/relationships/image" Target="../media/image35.jpg"/><Relationship Id="rId9" Type="http://schemas.openxmlformats.org/officeDocument/2006/relationships/image" Target="../media/image9.png"/><Relationship Id="rId5" Type="http://schemas.openxmlformats.org/officeDocument/2006/relationships/image" Target="../media/image32.jpg"/><Relationship Id="rId6" Type="http://schemas.openxmlformats.org/officeDocument/2006/relationships/image" Target="../media/image30.jpg"/><Relationship Id="rId7" Type="http://schemas.openxmlformats.org/officeDocument/2006/relationships/image" Target="../media/image33.jpg"/><Relationship Id="rId8" Type="http://schemas.openxmlformats.org/officeDocument/2006/relationships/image" Target="../media/image3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Relationship Id="rId4" Type="http://schemas.openxmlformats.org/officeDocument/2006/relationships/image" Target="../media/image39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8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 rotWithShape="1">
          <a:blip r:embed="rId3">
            <a:alphaModFix/>
          </a:blip>
          <a:srcRect b="0" l="0" r="980" t="0"/>
          <a:stretch/>
        </p:blipFill>
        <p:spPr>
          <a:xfrm>
            <a:off x="1606599" y="0"/>
            <a:ext cx="7537403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1"/>
          <p:cNvPicPr preferRelativeResize="0"/>
          <p:nvPr/>
        </p:nvPicPr>
        <p:blipFill rotWithShape="1">
          <a:blip r:embed="rId4">
            <a:alphaModFix/>
          </a:blip>
          <a:srcRect b="27342" l="12884" r="17766" t="18749"/>
          <a:stretch/>
        </p:blipFill>
        <p:spPr>
          <a:xfrm>
            <a:off x="120475" y="1668175"/>
            <a:ext cx="3583376" cy="12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25" y="1407350"/>
            <a:ext cx="3281575" cy="326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3574" y="2183325"/>
            <a:ext cx="1032350" cy="2840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2" name="Google Shape;282;p30"/>
          <p:cNvCxnSpPr/>
          <p:nvPr/>
        </p:nvCxnSpPr>
        <p:spPr>
          <a:xfrm flipH="1" rot="10800000">
            <a:off x="1794400" y="963700"/>
            <a:ext cx="3600" cy="493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0"/>
          <p:cNvCxnSpPr/>
          <p:nvPr/>
        </p:nvCxnSpPr>
        <p:spPr>
          <a:xfrm>
            <a:off x="1779300" y="947850"/>
            <a:ext cx="3104700" cy="9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30"/>
          <p:cNvCxnSpPr/>
          <p:nvPr/>
        </p:nvCxnSpPr>
        <p:spPr>
          <a:xfrm>
            <a:off x="4884000" y="1872050"/>
            <a:ext cx="3300" cy="311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85" name="Google Shape;285;p30"/>
          <p:cNvSpPr/>
          <p:nvPr/>
        </p:nvSpPr>
        <p:spPr>
          <a:xfrm>
            <a:off x="4526300" y="2183325"/>
            <a:ext cx="728400" cy="694200"/>
          </a:xfrm>
          <a:prstGeom prst="ellipse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0"/>
          <p:cNvSpPr txBox="1"/>
          <p:nvPr/>
        </p:nvSpPr>
        <p:spPr>
          <a:xfrm>
            <a:off x="1536850" y="111550"/>
            <a:ext cx="547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Montserrat"/>
                <a:ea typeface="Montserrat"/>
                <a:cs typeface="Montserrat"/>
                <a:sym typeface="Montserrat"/>
              </a:rPr>
              <a:t>PRODUCT LAUNCH</a:t>
            </a:r>
            <a:endParaRPr b="1"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p30"/>
          <p:cNvSpPr txBox="1"/>
          <p:nvPr/>
        </p:nvSpPr>
        <p:spPr>
          <a:xfrm>
            <a:off x="5485350" y="2281250"/>
            <a:ext cx="30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2. Development of the App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8" name="Google Shape;288;p30"/>
          <p:cNvSpPr txBox="1"/>
          <p:nvPr/>
        </p:nvSpPr>
        <p:spPr>
          <a:xfrm>
            <a:off x="5485350" y="3335450"/>
            <a:ext cx="278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3. Marketing of the product.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9" name="Google Shape;289;p30"/>
          <p:cNvSpPr txBox="1"/>
          <p:nvPr/>
        </p:nvSpPr>
        <p:spPr>
          <a:xfrm>
            <a:off x="5485350" y="4346275"/>
            <a:ext cx="30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 Launching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the App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p30"/>
          <p:cNvSpPr/>
          <p:nvPr/>
        </p:nvSpPr>
        <p:spPr>
          <a:xfrm>
            <a:off x="4526300" y="1177850"/>
            <a:ext cx="728400" cy="694200"/>
          </a:xfrm>
          <a:prstGeom prst="ellipse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0"/>
          <p:cNvSpPr txBox="1"/>
          <p:nvPr/>
        </p:nvSpPr>
        <p:spPr>
          <a:xfrm>
            <a:off x="5515950" y="13248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1. Target Market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2" name="Google Shape;292;p30"/>
          <p:cNvCxnSpPr>
            <a:endCxn id="290" idx="0"/>
          </p:cNvCxnSpPr>
          <p:nvPr/>
        </p:nvCxnSpPr>
        <p:spPr>
          <a:xfrm>
            <a:off x="4882400" y="947750"/>
            <a:ext cx="8100" cy="2301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293" name="Google Shape;293;p30"/>
          <p:cNvGrpSpPr/>
          <p:nvPr/>
        </p:nvGrpSpPr>
        <p:grpSpPr>
          <a:xfrm>
            <a:off x="4718341" y="1358008"/>
            <a:ext cx="334634" cy="333904"/>
            <a:chOff x="7429366" y="3223183"/>
            <a:chExt cx="334634" cy="333904"/>
          </a:xfrm>
        </p:grpSpPr>
        <p:sp>
          <p:nvSpPr>
            <p:cNvPr id="294" name="Google Shape;294;p30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00C3B1"/>
            </a:solidFill>
            <a:ln cap="flat" cmpd="sng" w="9525">
              <a:solidFill>
                <a:srgbClr val="00C3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00C3B1"/>
            </a:solidFill>
            <a:ln cap="flat" cmpd="sng" w="9525">
              <a:solidFill>
                <a:srgbClr val="00C3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96" name="Google Shape;29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2825" y="0"/>
            <a:ext cx="931175" cy="6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05387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1"/>
          <p:cNvSpPr txBox="1"/>
          <p:nvPr/>
        </p:nvSpPr>
        <p:spPr>
          <a:xfrm>
            <a:off x="818576" y="1394125"/>
            <a:ext cx="2806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Rules 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And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Regulations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3" name="Google Shape;303;p31"/>
          <p:cNvSpPr txBox="1"/>
          <p:nvPr>
            <p:ph idx="4294967295" type="subTitle"/>
          </p:nvPr>
        </p:nvSpPr>
        <p:spPr>
          <a:xfrm>
            <a:off x="5137926" y="518738"/>
            <a:ext cx="22938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435D74"/>
                </a:solidFill>
              </a:rPr>
              <a:t>Data Protection</a:t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304" name="Google Shape;304;p31"/>
          <p:cNvSpPr txBox="1"/>
          <p:nvPr>
            <p:ph idx="4294967295" type="subTitle"/>
          </p:nvPr>
        </p:nvSpPr>
        <p:spPr>
          <a:xfrm>
            <a:off x="5187061" y="2469700"/>
            <a:ext cx="25143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435D74"/>
                </a:solidFill>
              </a:rPr>
              <a:t>RBI licensing</a:t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305" name="Google Shape;305;p31"/>
          <p:cNvSpPr/>
          <p:nvPr/>
        </p:nvSpPr>
        <p:spPr>
          <a:xfrm>
            <a:off x="4288700" y="518755"/>
            <a:ext cx="766800" cy="4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31"/>
          <p:cNvSpPr/>
          <p:nvPr/>
        </p:nvSpPr>
        <p:spPr>
          <a:xfrm>
            <a:off x="4288700" y="2302605"/>
            <a:ext cx="766800" cy="4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31"/>
          <p:cNvSpPr/>
          <p:nvPr/>
        </p:nvSpPr>
        <p:spPr>
          <a:xfrm>
            <a:off x="4288711" y="1394113"/>
            <a:ext cx="766800" cy="4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1"/>
          <p:cNvSpPr txBox="1"/>
          <p:nvPr>
            <p:ph idx="4294967295" type="subTitle"/>
          </p:nvPr>
        </p:nvSpPr>
        <p:spPr>
          <a:xfrm>
            <a:off x="5137922" y="1680525"/>
            <a:ext cx="30360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435D74"/>
                </a:solidFill>
              </a:rPr>
              <a:t>Customer</a:t>
            </a:r>
            <a:r>
              <a:rPr lang="en" sz="1400">
                <a:solidFill>
                  <a:srgbClr val="435D74"/>
                </a:solidFill>
              </a:rPr>
              <a:t> Protection</a:t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09" name="Google Shape;309;p31"/>
          <p:cNvGrpSpPr/>
          <p:nvPr/>
        </p:nvGrpSpPr>
        <p:grpSpPr>
          <a:xfrm>
            <a:off x="4410107" y="2520084"/>
            <a:ext cx="523990" cy="384892"/>
            <a:chOff x="1289311" y="2926222"/>
            <a:chExt cx="408156" cy="299783"/>
          </a:xfrm>
        </p:grpSpPr>
        <p:sp>
          <p:nvSpPr>
            <p:cNvPr id="310" name="Google Shape;310;p31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2" name="Google Shape;312;p31"/>
          <p:cNvGrpSpPr/>
          <p:nvPr/>
        </p:nvGrpSpPr>
        <p:grpSpPr>
          <a:xfrm>
            <a:off x="4439052" y="1628615"/>
            <a:ext cx="466092" cy="480591"/>
            <a:chOff x="1749728" y="2974346"/>
            <a:chExt cx="216777" cy="283869"/>
          </a:xfrm>
        </p:grpSpPr>
        <p:sp>
          <p:nvSpPr>
            <p:cNvPr id="313" name="Google Shape;313;p31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7" name="Google Shape;317;p31"/>
          <p:cNvSpPr/>
          <p:nvPr/>
        </p:nvSpPr>
        <p:spPr>
          <a:xfrm>
            <a:off x="4288700" y="3933580"/>
            <a:ext cx="766800" cy="4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31"/>
          <p:cNvSpPr/>
          <p:nvPr/>
        </p:nvSpPr>
        <p:spPr>
          <a:xfrm>
            <a:off x="4410101" y="3257975"/>
            <a:ext cx="523998" cy="48059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1"/>
          <p:cNvSpPr/>
          <p:nvPr/>
        </p:nvSpPr>
        <p:spPr>
          <a:xfrm>
            <a:off x="4288700" y="3020968"/>
            <a:ext cx="766800" cy="4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31"/>
          <p:cNvSpPr txBox="1"/>
          <p:nvPr>
            <p:ph idx="4294967295" type="subTitle"/>
          </p:nvPr>
        </p:nvSpPr>
        <p:spPr>
          <a:xfrm>
            <a:off x="5241150" y="3165775"/>
            <a:ext cx="3036000" cy="50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435D74"/>
                </a:solidFill>
              </a:rPr>
              <a:t>The Payment and Settlement System</a:t>
            </a:r>
            <a:endParaRPr sz="1400">
              <a:solidFill>
                <a:srgbClr val="435D74"/>
              </a:solidFill>
            </a:endParaRPr>
          </a:p>
        </p:txBody>
      </p:sp>
      <p:pic>
        <p:nvPicPr>
          <p:cNvPr id="321" name="Google Shape;32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0100" y="676725"/>
            <a:ext cx="524000" cy="5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73925" y="0"/>
            <a:ext cx="931175" cy="6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2"/>
          <p:cNvSpPr/>
          <p:nvPr/>
        </p:nvSpPr>
        <p:spPr>
          <a:xfrm>
            <a:off x="3363150" y="1726875"/>
            <a:ext cx="2417700" cy="2392800"/>
          </a:xfrm>
          <a:prstGeom prst="flowChartConnector">
            <a:avLst/>
          </a:prstGeom>
          <a:solidFill>
            <a:srgbClr val="EEEEEE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2"/>
          <p:cNvSpPr/>
          <p:nvPr/>
        </p:nvSpPr>
        <p:spPr>
          <a:xfrm>
            <a:off x="3492750" y="1881075"/>
            <a:ext cx="2158500" cy="2084400"/>
          </a:xfrm>
          <a:prstGeom prst="flowChartConnector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2"/>
          <p:cNvSpPr/>
          <p:nvPr/>
        </p:nvSpPr>
        <p:spPr>
          <a:xfrm>
            <a:off x="3595050" y="1963275"/>
            <a:ext cx="1953900" cy="1920000"/>
          </a:xfrm>
          <a:prstGeom prst="flowChartConnector">
            <a:avLst/>
          </a:prstGeom>
          <a:solidFill>
            <a:srgbClr val="EEEEEE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" name="Google Shape;330;p32"/>
          <p:cNvSpPr txBox="1"/>
          <p:nvPr/>
        </p:nvSpPr>
        <p:spPr>
          <a:xfrm>
            <a:off x="3885375" y="2442225"/>
            <a:ext cx="151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31" name="Google Shape;331;p32"/>
          <p:cNvCxnSpPr/>
          <p:nvPr/>
        </p:nvCxnSpPr>
        <p:spPr>
          <a:xfrm flipH="1" rot="10800000">
            <a:off x="5548961" y="1577942"/>
            <a:ext cx="578700" cy="427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2" name="Google Shape;332;p32"/>
          <p:cNvCxnSpPr/>
          <p:nvPr/>
        </p:nvCxnSpPr>
        <p:spPr>
          <a:xfrm flipH="1" rot="10800000">
            <a:off x="5780861" y="2912317"/>
            <a:ext cx="731700" cy="21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3" name="Google Shape;333;p32"/>
          <p:cNvCxnSpPr/>
          <p:nvPr/>
        </p:nvCxnSpPr>
        <p:spPr>
          <a:xfrm>
            <a:off x="5557524" y="3769258"/>
            <a:ext cx="629400" cy="436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4" name="Google Shape;334;p32"/>
          <p:cNvCxnSpPr/>
          <p:nvPr/>
        </p:nvCxnSpPr>
        <p:spPr>
          <a:xfrm rot="10800000">
            <a:off x="2977464" y="1602467"/>
            <a:ext cx="621300" cy="387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5" name="Google Shape;335;p32"/>
          <p:cNvCxnSpPr/>
          <p:nvPr/>
        </p:nvCxnSpPr>
        <p:spPr>
          <a:xfrm flipH="1">
            <a:off x="2614961" y="2921167"/>
            <a:ext cx="748200" cy="2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6" name="Google Shape;336;p32"/>
          <p:cNvCxnSpPr/>
          <p:nvPr/>
        </p:nvCxnSpPr>
        <p:spPr>
          <a:xfrm flipH="1">
            <a:off x="2989764" y="3744508"/>
            <a:ext cx="596700" cy="486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7" name="Google Shape;337;p32"/>
          <p:cNvSpPr txBox="1"/>
          <p:nvPr/>
        </p:nvSpPr>
        <p:spPr>
          <a:xfrm>
            <a:off x="1184125" y="2723175"/>
            <a:ext cx="151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Social media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" name="Google Shape;338;p32"/>
          <p:cNvSpPr txBox="1"/>
          <p:nvPr/>
        </p:nvSpPr>
        <p:spPr>
          <a:xfrm>
            <a:off x="6835750" y="2723175"/>
            <a:ext cx="179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Influencer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9" name="Google Shape;339;p32"/>
          <p:cNvSpPr txBox="1"/>
          <p:nvPr/>
        </p:nvSpPr>
        <p:spPr>
          <a:xfrm>
            <a:off x="1546775" y="1389325"/>
            <a:ext cx="143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Youtube ads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p32"/>
          <p:cNvSpPr txBox="1"/>
          <p:nvPr/>
        </p:nvSpPr>
        <p:spPr>
          <a:xfrm>
            <a:off x="6261550" y="1484050"/>
            <a:ext cx="1323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Television Ads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32"/>
          <p:cNvSpPr txBox="1"/>
          <p:nvPr/>
        </p:nvSpPr>
        <p:spPr>
          <a:xfrm>
            <a:off x="1523550" y="4300725"/>
            <a:ext cx="179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Billboards &amp; posters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2" name="Google Shape;342;p32"/>
          <p:cNvSpPr txBox="1"/>
          <p:nvPr/>
        </p:nvSpPr>
        <p:spPr>
          <a:xfrm>
            <a:off x="6186925" y="4192875"/>
            <a:ext cx="1852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News app / App store optimisation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3" name="Google Shape;343;p32"/>
          <p:cNvSpPr txBox="1"/>
          <p:nvPr/>
        </p:nvSpPr>
        <p:spPr>
          <a:xfrm>
            <a:off x="2322950" y="209675"/>
            <a:ext cx="4486200" cy="46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How do we scale-up our business?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4" name="Google Shape;34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2825" y="0"/>
            <a:ext cx="931175" cy="6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900" y="956775"/>
            <a:ext cx="621300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2925" y="2117875"/>
            <a:ext cx="629400" cy="6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62951" y="2063274"/>
            <a:ext cx="684000" cy="6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78998" y="3482598"/>
            <a:ext cx="748200" cy="7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53825" y="3642525"/>
            <a:ext cx="847350" cy="58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2"/>
          <p:cNvSpPr txBox="1"/>
          <p:nvPr/>
        </p:nvSpPr>
        <p:spPr>
          <a:xfrm>
            <a:off x="3910050" y="2615475"/>
            <a:ext cx="1323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Marketing Strategy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1" name="Google Shape;351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13225" y="956775"/>
            <a:ext cx="629400" cy="5868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33"/>
          <p:cNvPicPr preferRelativeResize="0"/>
          <p:nvPr/>
        </p:nvPicPr>
        <p:blipFill rotWithShape="1">
          <a:blip r:embed="rId3">
            <a:alphaModFix/>
          </a:blip>
          <a:srcRect b="329" l="22732" r="27041" t="-329"/>
          <a:stretch/>
        </p:blipFill>
        <p:spPr>
          <a:xfrm>
            <a:off x="4572000" y="-37950"/>
            <a:ext cx="4626600" cy="518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33"/>
          <p:cNvSpPr/>
          <p:nvPr/>
        </p:nvSpPr>
        <p:spPr>
          <a:xfrm>
            <a:off x="4565925" y="-26350"/>
            <a:ext cx="4632600" cy="5185800"/>
          </a:xfrm>
          <a:prstGeom prst="rect">
            <a:avLst/>
          </a:prstGeom>
          <a:solidFill>
            <a:srgbClr val="073763">
              <a:alpha val="5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8" name="Google Shape;358;p33"/>
          <p:cNvPicPr preferRelativeResize="0"/>
          <p:nvPr/>
        </p:nvPicPr>
        <p:blipFill rotWithShape="1">
          <a:blip r:embed="rId4">
            <a:alphaModFix/>
          </a:blip>
          <a:srcRect b="40553" l="9312" r="44195" t="48361"/>
          <a:stretch/>
        </p:blipFill>
        <p:spPr>
          <a:xfrm>
            <a:off x="1859100" y="4040425"/>
            <a:ext cx="2292898" cy="2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3"/>
          <p:cNvSpPr txBox="1"/>
          <p:nvPr/>
        </p:nvSpPr>
        <p:spPr>
          <a:xfrm>
            <a:off x="309900" y="3221300"/>
            <a:ext cx="3842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Revenue Model</a:t>
            </a:r>
            <a:endParaRPr b="1" sz="28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0" name="Google Shape;360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31175" cy="6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4"/>
          <p:cNvSpPr txBox="1"/>
          <p:nvPr>
            <p:ph idx="15" type="title"/>
          </p:nvPr>
        </p:nvSpPr>
        <p:spPr>
          <a:xfrm>
            <a:off x="618600" y="3485800"/>
            <a:ext cx="15813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Sources of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Revenue</a:t>
            </a:r>
            <a:endParaRPr/>
          </a:p>
        </p:txBody>
      </p:sp>
      <p:sp>
        <p:nvSpPr>
          <p:cNvPr id="366" name="Google Shape;366;p34"/>
          <p:cNvSpPr/>
          <p:nvPr/>
        </p:nvSpPr>
        <p:spPr>
          <a:xfrm>
            <a:off x="745377" y="4571700"/>
            <a:ext cx="20106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34"/>
          <p:cNvSpPr txBox="1"/>
          <p:nvPr>
            <p:ph idx="1" type="subTitle"/>
          </p:nvPr>
        </p:nvSpPr>
        <p:spPr>
          <a:xfrm>
            <a:off x="3606000" y="3159750"/>
            <a:ext cx="14493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Montserrat Black"/>
                <a:ea typeface="Montserrat Black"/>
                <a:cs typeface="Montserrat Black"/>
                <a:sym typeface="Montserrat Black"/>
              </a:rPr>
              <a:t>Subscription model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368" name="Google Shape;368;p34"/>
          <p:cNvSpPr txBox="1"/>
          <p:nvPr>
            <p:ph idx="3" type="subTitle"/>
          </p:nvPr>
        </p:nvSpPr>
        <p:spPr>
          <a:xfrm>
            <a:off x="6633275" y="1031275"/>
            <a:ext cx="19203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Commercial Ads / Promotions</a:t>
            </a:r>
            <a:endParaRPr/>
          </a:p>
        </p:txBody>
      </p:sp>
      <p:sp>
        <p:nvSpPr>
          <p:cNvPr id="369" name="Google Shape;369;p34"/>
          <p:cNvSpPr txBox="1"/>
          <p:nvPr>
            <p:ph idx="5" type="subTitle"/>
          </p:nvPr>
        </p:nvSpPr>
        <p:spPr>
          <a:xfrm>
            <a:off x="6709475" y="3159750"/>
            <a:ext cx="17979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Royalty </a:t>
            </a:r>
            <a:r>
              <a:rPr lang="en"/>
              <a:t>model</a:t>
            </a:r>
            <a:endParaRPr/>
          </a:p>
        </p:txBody>
      </p:sp>
      <p:sp>
        <p:nvSpPr>
          <p:cNvPr id="370" name="Google Shape;370;p34"/>
          <p:cNvSpPr txBox="1"/>
          <p:nvPr>
            <p:ph type="title"/>
          </p:nvPr>
        </p:nvSpPr>
        <p:spPr>
          <a:xfrm>
            <a:off x="5799400" y="980743"/>
            <a:ext cx="832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71" name="Google Shape;371;p34"/>
          <p:cNvSpPr txBox="1"/>
          <p:nvPr>
            <p:ph idx="7" type="subTitle"/>
          </p:nvPr>
        </p:nvSpPr>
        <p:spPr>
          <a:xfrm>
            <a:off x="3475225" y="1042725"/>
            <a:ext cx="19203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Transaction Fee / Commission model</a:t>
            </a:r>
            <a:endParaRPr/>
          </a:p>
        </p:txBody>
      </p:sp>
      <p:sp>
        <p:nvSpPr>
          <p:cNvPr id="372" name="Google Shape;372;p34"/>
          <p:cNvSpPr txBox="1"/>
          <p:nvPr>
            <p:ph idx="9" type="title"/>
          </p:nvPr>
        </p:nvSpPr>
        <p:spPr>
          <a:xfrm>
            <a:off x="2562854" y="943743"/>
            <a:ext cx="832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73" name="Google Shape;373;p34"/>
          <p:cNvSpPr txBox="1"/>
          <p:nvPr>
            <p:ph idx="13" type="title"/>
          </p:nvPr>
        </p:nvSpPr>
        <p:spPr>
          <a:xfrm>
            <a:off x="2693754" y="3114019"/>
            <a:ext cx="832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74" name="Google Shape;374;p34"/>
          <p:cNvSpPr txBox="1"/>
          <p:nvPr>
            <p:ph idx="14" type="title"/>
          </p:nvPr>
        </p:nvSpPr>
        <p:spPr>
          <a:xfrm>
            <a:off x="5881000" y="3115069"/>
            <a:ext cx="835500" cy="5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75" name="Google Shape;375;p34"/>
          <p:cNvSpPr/>
          <p:nvPr/>
        </p:nvSpPr>
        <p:spPr>
          <a:xfrm>
            <a:off x="6028000" y="3586900"/>
            <a:ext cx="527400" cy="4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34"/>
          <p:cNvSpPr/>
          <p:nvPr/>
        </p:nvSpPr>
        <p:spPr>
          <a:xfrm>
            <a:off x="2846154" y="3586900"/>
            <a:ext cx="527400" cy="4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34"/>
          <p:cNvSpPr/>
          <p:nvPr/>
        </p:nvSpPr>
        <p:spPr>
          <a:xfrm>
            <a:off x="5951800" y="1448800"/>
            <a:ext cx="527400" cy="4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34"/>
          <p:cNvSpPr/>
          <p:nvPr/>
        </p:nvSpPr>
        <p:spPr>
          <a:xfrm>
            <a:off x="2693754" y="1525000"/>
            <a:ext cx="527400" cy="4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9" name="Google Shape;3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2825" y="47975"/>
            <a:ext cx="931175" cy="6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5999" y="1716475"/>
            <a:ext cx="1034865" cy="92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50575" y="1638988"/>
            <a:ext cx="1034875" cy="939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29537" y="3700500"/>
            <a:ext cx="1202225" cy="120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85650" y="3719250"/>
            <a:ext cx="1164725" cy="116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5"/>
          <p:cNvSpPr txBox="1"/>
          <p:nvPr>
            <p:ph idx="15" type="title"/>
          </p:nvPr>
        </p:nvSpPr>
        <p:spPr>
          <a:xfrm>
            <a:off x="409000" y="3485800"/>
            <a:ext cx="1791000" cy="10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Revenue Calculation</a:t>
            </a:r>
            <a:endParaRPr/>
          </a:p>
        </p:txBody>
      </p:sp>
      <p:graphicFrame>
        <p:nvGraphicFramePr>
          <p:cNvPr id="389" name="Google Shape;389;p35"/>
          <p:cNvGraphicFramePr/>
          <p:nvPr/>
        </p:nvGraphicFramePr>
        <p:xfrm>
          <a:off x="2271175" y="121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{BA6FB766-8D5A-47F5-88A5-57B5EEF4350E}</a:tableStyleId>
              </a:tblPr>
              <a:tblGrid>
                <a:gridCol w="1794075"/>
                <a:gridCol w="2294250"/>
              </a:tblGrid>
              <a:tr h="460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Commission Fees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1.50%  per transaction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Transaction per customer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 transaction per month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3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Advertising per month</a:t>
                      </a: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12000 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((2 ads*30 days)*Rs200)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Royalty fee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30,000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90" name="Google Shape;390;p35"/>
          <p:cNvGraphicFramePr/>
          <p:nvPr/>
        </p:nvGraphicFramePr>
        <p:xfrm>
          <a:off x="6515100" y="12189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{BA6FB766-8D5A-47F5-88A5-57B5EEF4350E}</a:tableStyleId>
              </a:tblPr>
              <a:tblGrid>
                <a:gridCol w="1376050"/>
                <a:gridCol w="1019250"/>
              </a:tblGrid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Subscription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200 per month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580 half yearly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1200 per year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91" name="Google Shape;391;p35"/>
          <p:cNvSpPr txBox="1"/>
          <p:nvPr/>
        </p:nvSpPr>
        <p:spPr>
          <a:xfrm>
            <a:off x="6515150" y="3189575"/>
            <a:ext cx="2395200" cy="400200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On average Rs 660/-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2" name="Google Shape;392;p35"/>
          <p:cNvPicPr preferRelativeResize="0"/>
          <p:nvPr/>
        </p:nvPicPr>
        <p:blipFill rotWithShape="1">
          <a:blip r:embed="rId3">
            <a:alphaModFix/>
          </a:blip>
          <a:srcRect b="16547" l="0" r="0" t="16540"/>
          <a:stretch/>
        </p:blipFill>
        <p:spPr>
          <a:xfrm>
            <a:off x="4909050" y="3964775"/>
            <a:ext cx="1606050" cy="99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2825" y="47975"/>
            <a:ext cx="931175" cy="6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6"/>
          <p:cNvSpPr txBox="1"/>
          <p:nvPr>
            <p:ph type="title"/>
          </p:nvPr>
        </p:nvSpPr>
        <p:spPr>
          <a:xfrm>
            <a:off x="466925" y="3485800"/>
            <a:ext cx="17331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By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Year 5</a:t>
            </a:r>
            <a:endParaRPr/>
          </a:p>
        </p:txBody>
      </p:sp>
      <p:sp>
        <p:nvSpPr>
          <p:cNvPr id="399" name="Google Shape;399;p36"/>
          <p:cNvSpPr/>
          <p:nvPr/>
        </p:nvSpPr>
        <p:spPr>
          <a:xfrm>
            <a:off x="2384125" y="540025"/>
            <a:ext cx="6373800" cy="64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36"/>
          <p:cNvSpPr txBox="1"/>
          <p:nvPr/>
        </p:nvSpPr>
        <p:spPr>
          <a:xfrm>
            <a:off x="2415710" y="624072"/>
            <a:ext cx="1235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en" sz="13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5,61,000</a:t>
            </a:r>
            <a:endParaRPr b="1" i="0" sz="13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1" name="Google Shape;401;p36"/>
          <p:cNvSpPr txBox="1"/>
          <p:nvPr/>
        </p:nvSpPr>
        <p:spPr>
          <a:xfrm>
            <a:off x="3650800" y="621425"/>
            <a:ext cx="10809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en" sz="13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8,05,200</a:t>
            </a:r>
            <a:endParaRPr b="1" i="0" sz="13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2" name="Google Shape;402;p36"/>
          <p:cNvSpPr txBox="1"/>
          <p:nvPr/>
        </p:nvSpPr>
        <p:spPr>
          <a:xfrm>
            <a:off x="4920424" y="621425"/>
            <a:ext cx="104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en" sz="13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10,64,400</a:t>
            </a:r>
            <a:endParaRPr b="1" i="0" sz="13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3" name="Google Shape;403;p36"/>
          <p:cNvSpPr txBox="1"/>
          <p:nvPr/>
        </p:nvSpPr>
        <p:spPr>
          <a:xfrm>
            <a:off x="6213924" y="621417"/>
            <a:ext cx="12345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en" sz="13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13,98,600</a:t>
            </a:r>
            <a:endParaRPr b="1" i="0" sz="13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4" name="Google Shape;404;p36"/>
          <p:cNvSpPr txBox="1"/>
          <p:nvPr/>
        </p:nvSpPr>
        <p:spPr>
          <a:xfrm flipH="1">
            <a:off x="2415710" y="800520"/>
            <a:ext cx="15534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Year 1</a:t>
            </a:r>
            <a:endParaRPr b="0" i="0" sz="10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5" name="Google Shape;405;p36"/>
          <p:cNvSpPr txBox="1"/>
          <p:nvPr/>
        </p:nvSpPr>
        <p:spPr>
          <a:xfrm flipH="1">
            <a:off x="3686428" y="798425"/>
            <a:ext cx="826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Year 2</a:t>
            </a:r>
            <a:endParaRPr b="0" i="0" sz="10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6" name="Google Shape;406;p36"/>
          <p:cNvSpPr/>
          <p:nvPr/>
        </p:nvSpPr>
        <p:spPr>
          <a:xfrm rot="5400000">
            <a:off x="3291825" y="843328"/>
            <a:ext cx="555000" cy="4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36"/>
          <p:cNvSpPr/>
          <p:nvPr/>
        </p:nvSpPr>
        <p:spPr>
          <a:xfrm rot="5400000">
            <a:off x="4563363" y="843328"/>
            <a:ext cx="555000" cy="4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36"/>
          <p:cNvSpPr/>
          <p:nvPr/>
        </p:nvSpPr>
        <p:spPr>
          <a:xfrm rot="5400000">
            <a:off x="5773975" y="843328"/>
            <a:ext cx="555000" cy="4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9" name="Google Shape;409;p36" title="Chart"/>
          <p:cNvPicPr preferRelativeResize="0"/>
          <p:nvPr/>
        </p:nvPicPr>
        <p:blipFill rotWithShape="1">
          <a:blip r:embed="rId3">
            <a:alphaModFix/>
          </a:blip>
          <a:srcRect b="0" l="0" r="1370" t="0"/>
          <a:stretch/>
        </p:blipFill>
        <p:spPr>
          <a:xfrm>
            <a:off x="2678200" y="1320375"/>
            <a:ext cx="5651925" cy="352842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36"/>
          <p:cNvSpPr/>
          <p:nvPr/>
        </p:nvSpPr>
        <p:spPr>
          <a:xfrm rot="5400000">
            <a:off x="7191475" y="843328"/>
            <a:ext cx="555000" cy="4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36"/>
          <p:cNvSpPr txBox="1"/>
          <p:nvPr/>
        </p:nvSpPr>
        <p:spPr>
          <a:xfrm>
            <a:off x="7590324" y="621417"/>
            <a:ext cx="12345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en" sz="13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17,52,000</a:t>
            </a:r>
            <a:endParaRPr b="1" i="0" sz="13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2" name="Google Shape;412;p36"/>
          <p:cNvSpPr txBox="1"/>
          <p:nvPr/>
        </p:nvSpPr>
        <p:spPr>
          <a:xfrm>
            <a:off x="2374450" y="159775"/>
            <a:ext cx="163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Total Revenue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3" name="Google Shape;413;p36"/>
          <p:cNvSpPr txBox="1"/>
          <p:nvPr/>
        </p:nvSpPr>
        <p:spPr>
          <a:xfrm flipH="1">
            <a:off x="4968215" y="863525"/>
            <a:ext cx="826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Year 3</a:t>
            </a:r>
            <a:endParaRPr b="0" i="0" sz="10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4" name="Google Shape;414;p36"/>
          <p:cNvSpPr txBox="1"/>
          <p:nvPr/>
        </p:nvSpPr>
        <p:spPr>
          <a:xfrm flipH="1">
            <a:off x="6291378" y="863525"/>
            <a:ext cx="826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Year 4</a:t>
            </a:r>
            <a:endParaRPr b="0" i="0" sz="10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5" name="Google Shape;415;p36"/>
          <p:cNvSpPr txBox="1"/>
          <p:nvPr/>
        </p:nvSpPr>
        <p:spPr>
          <a:xfrm flipH="1">
            <a:off x="7701828" y="863525"/>
            <a:ext cx="826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Year 5</a:t>
            </a:r>
            <a:endParaRPr b="0" i="0" sz="10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16" name="Google Shape;41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8450" y="-15250"/>
            <a:ext cx="755550" cy="555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36"/>
          <p:cNvSpPr txBox="1"/>
          <p:nvPr/>
        </p:nvSpPr>
        <p:spPr>
          <a:xfrm>
            <a:off x="8193900" y="4021800"/>
            <a:ext cx="755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C3B1"/>
                </a:solidFill>
                <a:latin typeface="Gill Sans"/>
                <a:ea typeface="Gill Sans"/>
                <a:cs typeface="Gill Sans"/>
                <a:sym typeface="Gill Sans"/>
              </a:rPr>
              <a:t>792000</a:t>
            </a:r>
            <a:endParaRPr sz="900">
              <a:solidFill>
                <a:srgbClr val="00C3B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7"/>
          <p:cNvSpPr txBox="1"/>
          <p:nvPr>
            <p:ph type="title"/>
          </p:nvPr>
        </p:nvSpPr>
        <p:spPr>
          <a:xfrm>
            <a:off x="466925" y="3485800"/>
            <a:ext cx="1733100" cy="10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Expenses</a:t>
            </a:r>
            <a:endParaRPr/>
          </a:p>
        </p:txBody>
      </p:sp>
      <p:sp>
        <p:nvSpPr>
          <p:cNvPr id="423" name="Google Shape;423;p37"/>
          <p:cNvSpPr txBox="1"/>
          <p:nvPr/>
        </p:nvSpPr>
        <p:spPr>
          <a:xfrm>
            <a:off x="3038349" y="1003200"/>
            <a:ext cx="13242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r>
              <a:rPr lang="en" sz="1200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01. </a:t>
            </a:r>
            <a:r>
              <a:rPr lang="en" sz="12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</a:t>
            </a:r>
            <a:r>
              <a:rPr lang="en" sz="1200"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ash Burn / Initial Cost</a:t>
            </a:r>
            <a:endParaRPr sz="1200">
              <a:solidFill>
                <a:srgbClr val="07376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424" name="Google Shape;424;p37"/>
          <p:cNvSpPr txBox="1"/>
          <p:nvPr/>
        </p:nvSpPr>
        <p:spPr>
          <a:xfrm>
            <a:off x="4469225" y="1003208"/>
            <a:ext cx="11640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02. </a:t>
            </a:r>
            <a:r>
              <a:rPr lang="en" sz="1200"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Feature update </a:t>
            </a:r>
            <a:endParaRPr sz="1200">
              <a:solidFill>
                <a:srgbClr val="07376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425" name="Google Shape;425;p37"/>
          <p:cNvSpPr txBox="1"/>
          <p:nvPr/>
        </p:nvSpPr>
        <p:spPr>
          <a:xfrm>
            <a:off x="5739901" y="1003200"/>
            <a:ext cx="13242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03. </a:t>
            </a:r>
            <a:r>
              <a:rPr lang="en" sz="1200"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Customer service</a:t>
            </a:r>
            <a:endParaRPr sz="1200">
              <a:solidFill>
                <a:srgbClr val="07376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426" name="Google Shape;426;p37"/>
          <p:cNvSpPr txBox="1"/>
          <p:nvPr/>
        </p:nvSpPr>
        <p:spPr>
          <a:xfrm>
            <a:off x="7213300" y="1003200"/>
            <a:ext cx="14130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04. </a:t>
            </a:r>
            <a:r>
              <a:rPr lang="en" sz="1200"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Marketing Cost</a:t>
            </a:r>
            <a:endParaRPr sz="1200">
              <a:solidFill>
                <a:srgbClr val="07376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427" name="Google Shape;427;p37"/>
          <p:cNvGrpSpPr/>
          <p:nvPr/>
        </p:nvGrpSpPr>
        <p:grpSpPr>
          <a:xfrm>
            <a:off x="3038243" y="1676181"/>
            <a:ext cx="5351109" cy="42838"/>
            <a:chOff x="3038243" y="1494508"/>
            <a:chExt cx="5351109" cy="42838"/>
          </a:xfrm>
        </p:grpSpPr>
        <p:sp>
          <p:nvSpPr>
            <p:cNvPr id="428" name="Google Shape;428;p37"/>
            <p:cNvSpPr/>
            <p:nvPr/>
          </p:nvSpPr>
          <p:spPr>
            <a:xfrm>
              <a:off x="3038252" y="1494508"/>
              <a:ext cx="5351100" cy="42300"/>
            </a:xfrm>
            <a:prstGeom prst="rect">
              <a:avLst/>
            </a:prstGeom>
            <a:solidFill>
              <a:srgbClr val="9FC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3038243" y="1495046"/>
              <a:ext cx="1841700" cy="42300"/>
            </a:xfrm>
            <a:prstGeom prst="rect">
              <a:avLst/>
            </a:prstGeom>
            <a:solidFill>
              <a:srgbClr val="FF6B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0" name="Google Shape;430;p37"/>
          <p:cNvGrpSpPr/>
          <p:nvPr/>
        </p:nvGrpSpPr>
        <p:grpSpPr>
          <a:xfrm>
            <a:off x="3038252" y="2348231"/>
            <a:ext cx="5351548" cy="43518"/>
            <a:chOff x="3038252" y="2104108"/>
            <a:chExt cx="5351548" cy="43518"/>
          </a:xfrm>
        </p:grpSpPr>
        <p:sp>
          <p:nvSpPr>
            <p:cNvPr id="431" name="Google Shape;431;p37"/>
            <p:cNvSpPr/>
            <p:nvPr/>
          </p:nvSpPr>
          <p:spPr>
            <a:xfrm>
              <a:off x="3038252" y="2104108"/>
              <a:ext cx="5351100" cy="42300"/>
            </a:xfrm>
            <a:prstGeom prst="rect">
              <a:avLst/>
            </a:prstGeom>
            <a:solidFill>
              <a:srgbClr val="9FC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5577300" y="2105326"/>
              <a:ext cx="2812500" cy="42300"/>
            </a:xfrm>
            <a:prstGeom prst="rect">
              <a:avLst/>
            </a:prstGeom>
            <a:solidFill>
              <a:srgbClr val="FF6B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3" name="Google Shape;433;p37"/>
          <p:cNvGrpSpPr/>
          <p:nvPr/>
        </p:nvGrpSpPr>
        <p:grpSpPr>
          <a:xfrm>
            <a:off x="3038427" y="3007325"/>
            <a:ext cx="5351323" cy="43497"/>
            <a:chOff x="3038252" y="2723011"/>
            <a:chExt cx="5351323" cy="43497"/>
          </a:xfrm>
        </p:grpSpPr>
        <p:sp>
          <p:nvSpPr>
            <p:cNvPr id="434" name="Google Shape;434;p37"/>
            <p:cNvSpPr/>
            <p:nvPr/>
          </p:nvSpPr>
          <p:spPr>
            <a:xfrm>
              <a:off x="3038252" y="2724208"/>
              <a:ext cx="5351100" cy="42300"/>
            </a:xfrm>
            <a:prstGeom prst="rect">
              <a:avLst/>
            </a:prstGeom>
            <a:solidFill>
              <a:srgbClr val="9FC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4202175" y="2723011"/>
              <a:ext cx="4187400" cy="42300"/>
            </a:xfrm>
            <a:prstGeom prst="rect">
              <a:avLst/>
            </a:prstGeom>
            <a:solidFill>
              <a:srgbClr val="FF6B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6" name="Google Shape;436;p37"/>
          <p:cNvGrpSpPr/>
          <p:nvPr/>
        </p:nvGrpSpPr>
        <p:grpSpPr>
          <a:xfrm>
            <a:off x="3038252" y="3666409"/>
            <a:ext cx="5351100" cy="42300"/>
            <a:chOff x="3038252" y="3382546"/>
            <a:chExt cx="5351100" cy="42300"/>
          </a:xfrm>
        </p:grpSpPr>
        <p:sp>
          <p:nvSpPr>
            <p:cNvPr id="437" name="Google Shape;437;p37"/>
            <p:cNvSpPr/>
            <p:nvPr/>
          </p:nvSpPr>
          <p:spPr>
            <a:xfrm>
              <a:off x="3038252" y="3382546"/>
              <a:ext cx="5351100" cy="42300"/>
            </a:xfrm>
            <a:prstGeom prst="rect">
              <a:avLst/>
            </a:prstGeom>
            <a:solidFill>
              <a:srgbClr val="9FC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4282859" y="3382546"/>
              <a:ext cx="4106400" cy="42300"/>
            </a:xfrm>
            <a:prstGeom prst="rect">
              <a:avLst/>
            </a:prstGeom>
            <a:solidFill>
              <a:srgbClr val="FF6B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9" name="Google Shape;439;p37"/>
          <p:cNvSpPr txBox="1"/>
          <p:nvPr/>
        </p:nvSpPr>
        <p:spPr>
          <a:xfrm>
            <a:off x="3138061" y="1754514"/>
            <a:ext cx="1700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Feb</a:t>
            </a:r>
            <a:r>
              <a:rPr lang="en" sz="1200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 2021- Aug 2021</a:t>
            </a:r>
            <a:endParaRPr sz="1200">
              <a:solidFill>
                <a:srgbClr val="07376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0" name="Google Shape;440;p37"/>
          <p:cNvSpPr txBox="1"/>
          <p:nvPr/>
        </p:nvSpPr>
        <p:spPr>
          <a:xfrm>
            <a:off x="5269721" y="2437702"/>
            <a:ext cx="1700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Nov 2021</a:t>
            </a:r>
            <a:r>
              <a:rPr lang="en" sz="1200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solidFill>
                <a:srgbClr val="07376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1" name="Google Shape;441;p37"/>
          <p:cNvSpPr txBox="1"/>
          <p:nvPr/>
        </p:nvSpPr>
        <p:spPr>
          <a:xfrm>
            <a:off x="3855325" y="3120527"/>
            <a:ext cx="1697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Aug 2021</a:t>
            </a:r>
            <a:endParaRPr sz="1200">
              <a:solidFill>
                <a:srgbClr val="07376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2" name="Google Shape;442;p37"/>
          <p:cNvSpPr/>
          <p:nvPr/>
        </p:nvSpPr>
        <p:spPr>
          <a:xfrm>
            <a:off x="2414038" y="1460281"/>
            <a:ext cx="626400" cy="4446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37"/>
          <p:cNvSpPr txBox="1"/>
          <p:nvPr/>
        </p:nvSpPr>
        <p:spPr>
          <a:xfrm>
            <a:off x="2428738" y="1559631"/>
            <a:ext cx="5970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01</a:t>
            </a:r>
            <a:endParaRPr sz="12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4" name="Google Shape;444;p37"/>
          <p:cNvSpPr/>
          <p:nvPr/>
        </p:nvSpPr>
        <p:spPr>
          <a:xfrm>
            <a:off x="2414038" y="2130206"/>
            <a:ext cx="626400" cy="4446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37"/>
          <p:cNvSpPr txBox="1"/>
          <p:nvPr/>
        </p:nvSpPr>
        <p:spPr>
          <a:xfrm>
            <a:off x="2428738" y="2229556"/>
            <a:ext cx="5970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02</a:t>
            </a:r>
            <a:endParaRPr sz="12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6" name="Google Shape;446;p37"/>
          <p:cNvSpPr/>
          <p:nvPr/>
        </p:nvSpPr>
        <p:spPr>
          <a:xfrm>
            <a:off x="2414038" y="2806930"/>
            <a:ext cx="626400" cy="4446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37"/>
          <p:cNvSpPr txBox="1"/>
          <p:nvPr/>
        </p:nvSpPr>
        <p:spPr>
          <a:xfrm>
            <a:off x="2428738" y="2906280"/>
            <a:ext cx="5970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03</a:t>
            </a:r>
            <a:endParaRPr sz="12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8" name="Google Shape;448;p37"/>
          <p:cNvSpPr/>
          <p:nvPr/>
        </p:nvSpPr>
        <p:spPr>
          <a:xfrm>
            <a:off x="2414038" y="3482143"/>
            <a:ext cx="626400" cy="4446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37"/>
          <p:cNvSpPr txBox="1"/>
          <p:nvPr/>
        </p:nvSpPr>
        <p:spPr>
          <a:xfrm>
            <a:off x="2428738" y="3581484"/>
            <a:ext cx="5970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04</a:t>
            </a:r>
            <a:endParaRPr sz="12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0" name="Google Shape;450;p37"/>
          <p:cNvSpPr txBox="1"/>
          <p:nvPr/>
        </p:nvSpPr>
        <p:spPr>
          <a:xfrm>
            <a:off x="3855325" y="3803352"/>
            <a:ext cx="1697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Aug 2021</a:t>
            </a:r>
            <a:endParaRPr sz="1200">
              <a:solidFill>
                <a:srgbClr val="07376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1" name="Google Shape;45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9800" y="0"/>
            <a:ext cx="834200" cy="61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8"/>
          <p:cNvSpPr txBox="1"/>
          <p:nvPr/>
        </p:nvSpPr>
        <p:spPr>
          <a:xfrm>
            <a:off x="712800" y="1270113"/>
            <a:ext cx="75414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50800" rtl="0" algn="l"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800"/>
              <a:buFont typeface="Montserrat Medium"/>
              <a:buChar char="●"/>
            </a:pPr>
            <a:r>
              <a:rPr lang="en" sz="1300" u="sng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https://www.statista.com/statistics/1034443/india-upi-usage-by-platform/</a:t>
            </a:r>
            <a:endParaRPr sz="1300">
              <a:solidFill>
                <a:srgbClr val="435D7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marR="50800" rtl="0" algn="l"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800"/>
              <a:buFont typeface="Montserrat Medium"/>
              <a:buChar char="●"/>
            </a:pPr>
            <a:r>
              <a:rPr lang="en" sz="1300" u="sng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https://blog.ipleaders.in/starting-e-wallet/amp/</a:t>
            </a:r>
            <a:endParaRPr sz="1300">
              <a:solidFill>
                <a:srgbClr val="435D7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marR="50800" rtl="0" algn="l"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800"/>
              <a:buFont typeface="Montserrat Medium"/>
              <a:buChar char="●"/>
            </a:pPr>
            <a:r>
              <a:rPr lang="en" sz="1300" u="sng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https://www.spglobal.com/marketintelligence/en/documents/indiamobilepayments_2020finalreport.pdf</a:t>
            </a:r>
            <a:endParaRPr sz="1300">
              <a:solidFill>
                <a:srgbClr val="435D7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marR="50800" rtl="0" algn="l"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800"/>
              <a:buFont typeface="Montserrat Medium"/>
              <a:buChar char="●"/>
            </a:pPr>
            <a:r>
              <a:rPr lang="en" sz="1300" u="sng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https://www.rsgmedia.com/rsg-rights-resources/royalty-and-licensing-basics/</a:t>
            </a:r>
            <a:endParaRPr sz="1300">
              <a:solidFill>
                <a:srgbClr val="435D7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50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57" name="Google Shape;457;p38"/>
          <p:cNvSpPr/>
          <p:nvPr/>
        </p:nvSpPr>
        <p:spPr>
          <a:xfrm>
            <a:off x="325" y="4160475"/>
            <a:ext cx="9144000" cy="69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solidFill>
                  <a:schemeClr val="lt1"/>
                </a:solidFill>
                <a:highlight>
                  <a:schemeClr val="lt2"/>
                </a:highlight>
                <a:latin typeface="Oswald"/>
                <a:ea typeface="Oswald"/>
                <a:cs typeface="Oswald"/>
                <a:sym typeface="Oswald"/>
              </a:rPr>
              <a:t>                  </a:t>
            </a:r>
            <a:r>
              <a:rPr b="1" lang="en" sz="3600">
                <a:solidFill>
                  <a:schemeClr val="lt1"/>
                </a:solidFill>
                <a:highlight>
                  <a:schemeClr val="lt2"/>
                </a:highlight>
                <a:latin typeface="Oswald"/>
                <a:ea typeface="Oswald"/>
                <a:cs typeface="Oswald"/>
                <a:sym typeface="Oswald"/>
              </a:rPr>
              <a:t>Bibliography</a:t>
            </a:r>
            <a:endParaRPr b="1" sz="3600">
              <a:solidFill>
                <a:schemeClr val="lt1"/>
              </a:solidFill>
              <a:highlight>
                <a:schemeClr val="lt2"/>
              </a:highlight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58" name="Google Shape;458;p38"/>
          <p:cNvSpPr/>
          <p:nvPr/>
        </p:nvSpPr>
        <p:spPr>
          <a:xfrm>
            <a:off x="175" y="0"/>
            <a:ext cx="9144000" cy="203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highlight>
                <a:schemeClr val="lt2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9" name="Google Shape;459;p38"/>
          <p:cNvSpPr/>
          <p:nvPr/>
        </p:nvSpPr>
        <p:spPr>
          <a:xfrm rot="5397708">
            <a:off x="7017168" y="2033785"/>
            <a:ext cx="4049701" cy="203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highlight>
                <a:schemeClr val="lt2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60" name="Google Shape;460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3788" y="3666200"/>
            <a:ext cx="1549225" cy="154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38"/>
          <p:cNvPicPr preferRelativeResize="0"/>
          <p:nvPr/>
        </p:nvPicPr>
        <p:blipFill rotWithShape="1">
          <a:blip r:embed="rId8">
            <a:alphaModFix/>
          </a:blip>
          <a:srcRect b="20794" l="0" r="0" t="20412"/>
          <a:stretch/>
        </p:blipFill>
        <p:spPr>
          <a:xfrm>
            <a:off x="6819025" y="2793550"/>
            <a:ext cx="2324975" cy="136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Google Shape;46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876"/>
            <a:ext cx="9144000" cy="510975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39"/>
          <p:cNvSpPr txBox="1"/>
          <p:nvPr/>
        </p:nvSpPr>
        <p:spPr>
          <a:xfrm>
            <a:off x="1085400" y="1826950"/>
            <a:ext cx="2003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DRISHTI CHULANI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68" name="Google Shape;468;p39"/>
          <p:cNvGrpSpPr/>
          <p:nvPr/>
        </p:nvGrpSpPr>
        <p:grpSpPr>
          <a:xfrm>
            <a:off x="762494" y="2210595"/>
            <a:ext cx="322917" cy="347876"/>
            <a:chOff x="6896644" y="3216007"/>
            <a:chExt cx="322917" cy="347876"/>
          </a:xfrm>
        </p:grpSpPr>
        <p:sp>
          <p:nvSpPr>
            <p:cNvPr id="469" name="Google Shape;469;p39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6" name="Google Shape;476;p39"/>
          <p:cNvSpPr txBox="1"/>
          <p:nvPr/>
        </p:nvSpPr>
        <p:spPr>
          <a:xfrm>
            <a:off x="1121025" y="2215188"/>
            <a:ext cx="200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drishti.chulani@gmail.com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7" name="Google Shape;477;p39"/>
          <p:cNvSpPr txBox="1"/>
          <p:nvPr/>
        </p:nvSpPr>
        <p:spPr>
          <a:xfrm>
            <a:off x="5896075" y="1784175"/>
            <a:ext cx="2003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JILL MORAKHIYA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78" name="Google Shape;478;p39"/>
          <p:cNvGrpSpPr/>
          <p:nvPr/>
        </p:nvGrpSpPr>
        <p:grpSpPr>
          <a:xfrm>
            <a:off x="5725569" y="2103107"/>
            <a:ext cx="322917" cy="347876"/>
            <a:chOff x="6896644" y="3216007"/>
            <a:chExt cx="322917" cy="347876"/>
          </a:xfrm>
        </p:grpSpPr>
        <p:sp>
          <p:nvSpPr>
            <p:cNvPr id="479" name="Google Shape;479;p39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6" name="Google Shape;486;p39"/>
          <p:cNvSpPr txBox="1"/>
          <p:nvPr/>
        </p:nvSpPr>
        <p:spPr>
          <a:xfrm>
            <a:off x="6048475" y="2107675"/>
            <a:ext cx="2079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jillmorakhiya07@gmail.com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7" name="Google Shape;487;p39"/>
          <p:cNvSpPr txBox="1"/>
          <p:nvPr/>
        </p:nvSpPr>
        <p:spPr>
          <a:xfrm>
            <a:off x="1085400" y="2884350"/>
            <a:ext cx="2003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RICHA RANE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88" name="Google Shape;488;p39"/>
          <p:cNvGrpSpPr/>
          <p:nvPr/>
        </p:nvGrpSpPr>
        <p:grpSpPr>
          <a:xfrm>
            <a:off x="762494" y="3209545"/>
            <a:ext cx="322917" cy="347876"/>
            <a:chOff x="6896644" y="3216007"/>
            <a:chExt cx="322917" cy="347876"/>
          </a:xfrm>
        </p:grpSpPr>
        <p:sp>
          <p:nvSpPr>
            <p:cNvPr id="489" name="Google Shape;489;p39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6" name="Google Shape;496;p39"/>
          <p:cNvSpPr txBox="1"/>
          <p:nvPr/>
        </p:nvSpPr>
        <p:spPr>
          <a:xfrm>
            <a:off x="1121025" y="3242038"/>
            <a:ext cx="221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myself.richa.rane@gmail.com 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7" name="Google Shape;497;p39"/>
          <p:cNvSpPr txBox="1"/>
          <p:nvPr/>
        </p:nvSpPr>
        <p:spPr>
          <a:xfrm>
            <a:off x="6124675" y="3392925"/>
            <a:ext cx="200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salonibera27@gmail.com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98" name="Google Shape;498;p39"/>
          <p:cNvGrpSpPr/>
          <p:nvPr/>
        </p:nvGrpSpPr>
        <p:grpSpPr>
          <a:xfrm>
            <a:off x="5801769" y="3388345"/>
            <a:ext cx="322917" cy="347876"/>
            <a:chOff x="6896644" y="3216007"/>
            <a:chExt cx="322917" cy="347876"/>
          </a:xfrm>
        </p:grpSpPr>
        <p:sp>
          <p:nvSpPr>
            <p:cNvPr id="499" name="Google Shape;499;p39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6" name="Google Shape;506;p39"/>
          <p:cNvSpPr txBox="1"/>
          <p:nvPr/>
        </p:nvSpPr>
        <p:spPr>
          <a:xfrm>
            <a:off x="6048475" y="3053625"/>
            <a:ext cx="2003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SALONI BERA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7" name="Google Shape;507;p39"/>
          <p:cNvSpPr txBox="1"/>
          <p:nvPr/>
        </p:nvSpPr>
        <p:spPr>
          <a:xfrm>
            <a:off x="1023275" y="4022575"/>
            <a:ext cx="3707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SANDOWEN RAMASAWMY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08" name="Google Shape;508;p39"/>
          <p:cNvGrpSpPr/>
          <p:nvPr/>
        </p:nvGrpSpPr>
        <p:grpSpPr>
          <a:xfrm>
            <a:off x="762494" y="4361357"/>
            <a:ext cx="322917" cy="347876"/>
            <a:chOff x="6896644" y="3216007"/>
            <a:chExt cx="322917" cy="347876"/>
          </a:xfrm>
        </p:grpSpPr>
        <p:sp>
          <p:nvSpPr>
            <p:cNvPr id="509" name="Google Shape;509;p39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6" name="Google Shape;516;p39"/>
          <p:cNvSpPr txBox="1"/>
          <p:nvPr/>
        </p:nvSpPr>
        <p:spPr>
          <a:xfrm>
            <a:off x="1121025" y="4351750"/>
            <a:ext cx="221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sandowen.r@gmail.com 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7" name="Google Shape;51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8400" y="2940512"/>
            <a:ext cx="806525" cy="88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39"/>
          <p:cNvPicPr preferRelativeResize="0"/>
          <p:nvPr/>
        </p:nvPicPr>
        <p:blipFill rotWithShape="1">
          <a:blip r:embed="rId5">
            <a:alphaModFix/>
          </a:blip>
          <a:srcRect b="32427" l="9329" r="9475" t="0"/>
          <a:stretch/>
        </p:blipFill>
        <p:spPr>
          <a:xfrm>
            <a:off x="3923175" y="1697725"/>
            <a:ext cx="915026" cy="818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39"/>
          <p:cNvPicPr preferRelativeResize="0"/>
          <p:nvPr/>
        </p:nvPicPr>
        <p:blipFill rotWithShape="1">
          <a:blip r:embed="rId6">
            <a:alphaModFix/>
          </a:blip>
          <a:srcRect b="37109" l="9327" r="17401" t="17008"/>
          <a:stretch/>
        </p:blipFill>
        <p:spPr>
          <a:xfrm>
            <a:off x="3947238" y="2845263"/>
            <a:ext cx="915026" cy="84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71480" y="4098775"/>
            <a:ext cx="866570" cy="84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39"/>
          <p:cNvPicPr preferRelativeResize="0"/>
          <p:nvPr/>
        </p:nvPicPr>
        <p:blipFill rotWithShape="1">
          <a:blip r:embed="rId8">
            <a:alphaModFix/>
          </a:blip>
          <a:srcRect b="18233" l="0" r="0" t="0"/>
          <a:stretch/>
        </p:blipFill>
        <p:spPr>
          <a:xfrm>
            <a:off x="8128375" y="1663801"/>
            <a:ext cx="866576" cy="88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3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277425" y="16875"/>
            <a:ext cx="866575" cy="55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2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/>
          <p:nvPr/>
        </p:nvSpPr>
        <p:spPr>
          <a:xfrm>
            <a:off x="3604349" y="814200"/>
            <a:ext cx="2061600" cy="173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3"/>
          <p:cNvSpPr/>
          <p:nvPr/>
        </p:nvSpPr>
        <p:spPr>
          <a:xfrm>
            <a:off x="3707100" y="899200"/>
            <a:ext cx="1856100" cy="156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7" name="Google Shape;137;p23"/>
          <p:cNvCxnSpPr/>
          <p:nvPr/>
        </p:nvCxnSpPr>
        <p:spPr>
          <a:xfrm rot="10800000">
            <a:off x="2979649" y="1598923"/>
            <a:ext cx="6069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diamond"/>
          </a:ln>
        </p:spPr>
      </p:cxnSp>
      <p:cxnSp>
        <p:nvCxnSpPr>
          <p:cNvPr id="138" name="Google Shape;138;p23"/>
          <p:cNvCxnSpPr/>
          <p:nvPr/>
        </p:nvCxnSpPr>
        <p:spPr>
          <a:xfrm>
            <a:off x="4645034" y="2553253"/>
            <a:ext cx="2700" cy="4404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sm" w="sm" type="none"/>
            <a:tailEnd len="med" w="med" type="diamond"/>
          </a:ln>
        </p:spPr>
      </p:cxnSp>
      <p:cxnSp>
        <p:nvCxnSpPr>
          <p:cNvPr id="139" name="Google Shape;139;p23"/>
          <p:cNvCxnSpPr/>
          <p:nvPr/>
        </p:nvCxnSpPr>
        <p:spPr>
          <a:xfrm>
            <a:off x="5423756" y="1598915"/>
            <a:ext cx="611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diamond"/>
          </a:ln>
        </p:spPr>
      </p:cxnSp>
      <p:sp>
        <p:nvSpPr>
          <p:cNvPr id="140" name="Google Shape;140;p23"/>
          <p:cNvSpPr txBox="1"/>
          <p:nvPr/>
        </p:nvSpPr>
        <p:spPr>
          <a:xfrm>
            <a:off x="5950850" y="2118900"/>
            <a:ext cx="3138300" cy="15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Montserrat"/>
              <a:buAutoNum type="arabicPeriod"/>
            </a:pPr>
            <a:r>
              <a:rPr lang="en" sz="12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rPr>
              <a:t>To create a brand image </a:t>
            </a:r>
            <a:endParaRPr sz="1200">
              <a:solidFill>
                <a:srgbClr val="435D7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Montserrat"/>
              <a:buAutoNum type="arabicPeriod"/>
            </a:pPr>
            <a:r>
              <a:rPr lang="en" sz="12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rPr>
              <a:t>To penetrate every market segment in the world.</a:t>
            </a:r>
            <a:endParaRPr sz="1200">
              <a:solidFill>
                <a:srgbClr val="435D7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Montserrat"/>
              <a:buAutoNum type="arabicPeriod"/>
            </a:pPr>
            <a:r>
              <a:rPr lang="en" sz="12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rPr>
              <a:t>Reliable provider in the payment industry</a:t>
            </a:r>
            <a:endParaRPr sz="1200">
              <a:solidFill>
                <a:srgbClr val="435D7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6034876" y="1395831"/>
            <a:ext cx="14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Vision</a:t>
            </a:r>
            <a:endParaRPr>
              <a:solidFill>
                <a:srgbClr val="07376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593125" y="2015125"/>
            <a:ext cx="26424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rPr>
              <a:t>To drive India towards a cashless economy</a:t>
            </a:r>
            <a:endParaRPr sz="1200">
              <a:solidFill>
                <a:srgbClr val="435D7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1519673" y="1395831"/>
            <a:ext cx="14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Mission</a:t>
            </a:r>
            <a:endParaRPr>
              <a:solidFill>
                <a:srgbClr val="07376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3274000" y="3976425"/>
            <a:ext cx="37782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Montserrat"/>
              <a:buAutoNum type="arabicPeriod"/>
            </a:pPr>
            <a:r>
              <a:rPr lang="en" sz="1200">
                <a:solidFill>
                  <a:srgbClr val="435D74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Performance excellence</a:t>
            </a:r>
            <a:endParaRPr sz="1200">
              <a:solidFill>
                <a:srgbClr val="435D74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Montserrat"/>
              <a:buAutoNum type="arabicPeriod"/>
            </a:pPr>
            <a:r>
              <a:rPr lang="en" sz="1200">
                <a:solidFill>
                  <a:srgbClr val="435D74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Teamwork &amp; Integrity</a:t>
            </a:r>
            <a:endParaRPr sz="1200">
              <a:solidFill>
                <a:srgbClr val="435D74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Montserrat"/>
              <a:buAutoNum type="arabicPeriod"/>
            </a:pPr>
            <a:r>
              <a:rPr lang="en" sz="1200">
                <a:solidFill>
                  <a:srgbClr val="435D74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Democracy on the web works.</a:t>
            </a:r>
            <a:endParaRPr sz="1200">
              <a:solidFill>
                <a:srgbClr val="435D74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Montserrat"/>
              <a:buAutoNum type="arabicPeriod"/>
            </a:pPr>
            <a:r>
              <a:rPr lang="en" sz="1200">
                <a:solidFill>
                  <a:srgbClr val="435D74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Focus on the user and all else will follow.</a:t>
            </a:r>
            <a:endParaRPr sz="1200">
              <a:solidFill>
                <a:srgbClr val="435D74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5D74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3930118" y="3061768"/>
            <a:ext cx="14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Values</a:t>
            </a:r>
            <a:endParaRPr>
              <a:solidFill>
                <a:srgbClr val="07376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2650" y="1168275"/>
            <a:ext cx="949100" cy="66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3"/>
          <p:cNvPicPr preferRelativeResize="0"/>
          <p:nvPr/>
        </p:nvPicPr>
        <p:blipFill rotWithShape="1">
          <a:blip r:embed="rId4">
            <a:alphaModFix/>
          </a:blip>
          <a:srcRect b="4018" l="2895" r="4905" t="1203"/>
          <a:stretch/>
        </p:blipFill>
        <p:spPr>
          <a:xfrm>
            <a:off x="1054365" y="1178325"/>
            <a:ext cx="879310" cy="66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1764" y="3413920"/>
            <a:ext cx="606758" cy="56250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/>
        </p:nvSpPr>
        <p:spPr>
          <a:xfrm>
            <a:off x="2876600" y="198275"/>
            <a:ext cx="3916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Company Statement</a:t>
            </a:r>
            <a:endParaRPr b="1"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0" name="Google Shape;150;p23"/>
          <p:cNvPicPr preferRelativeResize="0"/>
          <p:nvPr/>
        </p:nvPicPr>
        <p:blipFill rotWithShape="1">
          <a:blip r:embed="rId6">
            <a:alphaModFix/>
          </a:blip>
          <a:srcRect b="0" l="0" r="10586" t="0"/>
          <a:stretch/>
        </p:blipFill>
        <p:spPr>
          <a:xfrm>
            <a:off x="3805638" y="997625"/>
            <a:ext cx="1659100" cy="137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0838"/>
            <a:ext cx="3316350" cy="4934374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4"/>
          <p:cNvSpPr txBox="1"/>
          <p:nvPr/>
        </p:nvSpPr>
        <p:spPr>
          <a:xfrm>
            <a:off x="855175" y="1423025"/>
            <a:ext cx="17724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Montserrat"/>
                <a:ea typeface="Montserrat"/>
                <a:cs typeface="Montserrat"/>
                <a:sym typeface="Montserrat"/>
              </a:rPr>
              <a:t>What are the features of this app?</a:t>
            </a:r>
            <a:endParaRPr b="1"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57" name="Google Shape;157;p24"/>
          <p:cNvGraphicFramePr/>
          <p:nvPr/>
        </p:nvGraphicFramePr>
        <p:xfrm>
          <a:off x="3087750" y="-8114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{189C0E6E-DC93-4A37-9C7B-C959A0F8E82A}</a:tableStyleId>
              </a:tblPr>
              <a:tblGrid>
                <a:gridCol w="1459225"/>
                <a:gridCol w="2463825"/>
                <a:gridCol w="1536650"/>
              </a:tblGrid>
              <a:tr h="842750">
                <a:tc>
                  <a:txBody>
                    <a:bodyPr/>
                    <a:lstStyle/>
                    <a:p>
                      <a:pPr indent="0" lvl="0" marL="0" marR="19279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In-app features</a:t>
                      </a:r>
                      <a:endParaRPr b="1" sz="1400" u="none" cap="none" strike="noStrike">
                        <a:solidFill>
                          <a:schemeClr val="lt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Spend-it</a:t>
                      </a:r>
                      <a:endParaRPr b="1" sz="1400" u="none" cap="none" strike="noStrike">
                        <a:solidFill>
                          <a:schemeClr val="lt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4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lt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Funding methods</a:t>
                      </a:r>
                      <a:endParaRPr b="1" sz="1200" u="none" cap="none" strike="noStrike">
                        <a:solidFill>
                          <a:schemeClr val="lt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Bank </a:t>
                      </a:r>
                      <a:r>
                        <a:rPr lang="en" sz="1100"/>
                        <a:t>account</a:t>
                      </a:r>
                      <a:r>
                        <a:rPr lang="en" sz="1100"/>
                        <a:t> using UPI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Stored value wallet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Debit, credit card</a:t>
                      </a:r>
                      <a:endParaRPr sz="11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4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lt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Payment features</a:t>
                      </a:r>
                      <a:endParaRPr b="1" sz="1200" u="none" cap="none" strike="noStrike">
                        <a:solidFill>
                          <a:schemeClr val="lt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Send money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Request money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QR code scanner</a:t>
                      </a:r>
                      <a:endParaRPr sz="11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83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lt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Bill payments</a:t>
                      </a:r>
                      <a:endParaRPr b="1" sz="1200" u="none" cap="none" strike="noStrike">
                        <a:solidFill>
                          <a:schemeClr val="lt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Recharge prepaid numbers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Pay utility bills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Pay insurance premiums, EMI or credit card bills</a:t>
                      </a:r>
                      <a:endParaRPr b="1" sz="11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6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200" u="none" cap="none" strike="noStrike">
                          <a:solidFill>
                            <a:schemeClr val="lt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</a:t>
                      </a:r>
                      <a:r>
                        <a:rPr b="1" lang="en" sz="1200">
                          <a:solidFill>
                            <a:schemeClr val="lt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-commerce, travel</a:t>
                      </a:r>
                      <a:endParaRPr b="1" sz="1200" u="none" cap="none" strike="noStrike">
                        <a:solidFill>
                          <a:schemeClr val="lt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Purchase of groceries/merchandise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Flight &amp; hotel bookings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Book Uber/Ola car rides</a:t>
                      </a:r>
                      <a:endParaRPr sz="11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37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lt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Other</a:t>
                      </a:r>
                      <a:endParaRPr b="1" sz="1200">
                        <a:solidFill>
                          <a:schemeClr val="lt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Chat with Contacts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Check bank balance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Plan Budget ( unique feature)</a:t>
                      </a:r>
                      <a:endParaRPr sz="11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58" name="Google Shape;158;p24"/>
          <p:cNvCxnSpPr/>
          <p:nvPr/>
        </p:nvCxnSpPr>
        <p:spPr>
          <a:xfrm>
            <a:off x="4548600" y="1038850"/>
            <a:ext cx="4028100" cy="12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24"/>
          <p:cNvCxnSpPr/>
          <p:nvPr/>
        </p:nvCxnSpPr>
        <p:spPr>
          <a:xfrm>
            <a:off x="4559275" y="1253900"/>
            <a:ext cx="3978600" cy="12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24"/>
          <p:cNvCxnSpPr/>
          <p:nvPr/>
        </p:nvCxnSpPr>
        <p:spPr>
          <a:xfrm>
            <a:off x="4573350" y="1773350"/>
            <a:ext cx="3978600" cy="12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24"/>
          <p:cNvCxnSpPr/>
          <p:nvPr/>
        </p:nvCxnSpPr>
        <p:spPr>
          <a:xfrm>
            <a:off x="4582050" y="2000975"/>
            <a:ext cx="3961200" cy="4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4"/>
          <p:cNvCxnSpPr/>
          <p:nvPr/>
        </p:nvCxnSpPr>
        <p:spPr>
          <a:xfrm>
            <a:off x="4573350" y="2516625"/>
            <a:ext cx="3978600" cy="12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4"/>
          <p:cNvCxnSpPr/>
          <p:nvPr/>
        </p:nvCxnSpPr>
        <p:spPr>
          <a:xfrm>
            <a:off x="4559275" y="2698238"/>
            <a:ext cx="3978600" cy="12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24"/>
          <p:cNvCxnSpPr/>
          <p:nvPr/>
        </p:nvCxnSpPr>
        <p:spPr>
          <a:xfrm>
            <a:off x="4573350" y="3475875"/>
            <a:ext cx="3978600" cy="12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24"/>
          <p:cNvCxnSpPr/>
          <p:nvPr/>
        </p:nvCxnSpPr>
        <p:spPr>
          <a:xfrm>
            <a:off x="4559275" y="3734400"/>
            <a:ext cx="3978600" cy="12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24"/>
          <p:cNvCxnSpPr/>
          <p:nvPr/>
        </p:nvCxnSpPr>
        <p:spPr>
          <a:xfrm>
            <a:off x="4573350" y="4603088"/>
            <a:ext cx="3978600" cy="12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24"/>
          <p:cNvCxnSpPr/>
          <p:nvPr/>
        </p:nvCxnSpPr>
        <p:spPr>
          <a:xfrm>
            <a:off x="4573350" y="4322788"/>
            <a:ext cx="3978600" cy="12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24"/>
          <p:cNvCxnSpPr/>
          <p:nvPr/>
        </p:nvCxnSpPr>
        <p:spPr>
          <a:xfrm>
            <a:off x="4546975" y="747400"/>
            <a:ext cx="4003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24"/>
          <p:cNvCxnSpPr/>
          <p:nvPr/>
        </p:nvCxnSpPr>
        <p:spPr>
          <a:xfrm>
            <a:off x="4815775" y="4027063"/>
            <a:ext cx="3748500" cy="234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4"/>
          <p:cNvCxnSpPr/>
          <p:nvPr/>
        </p:nvCxnSpPr>
        <p:spPr>
          <a:xfrm>
            <a:off x="4546975" y="1463850"/>
            <a:ext cx="4003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4"/>
          <p:cNvCxnSpPr/>
          <p:nvPr/>
        </p:nvCxnSpPr>
        <p:spPr>
          <a:xfrm>
            <a:off x="4546975" y="2220800"/>
            <a:ext cx="4003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24"/>
          <p:cNvCxnSpPr/>
          <p:nvPr/>
        </p:nvCxnSpPr>
        <p:spPr>
          <a:xfrm>
            <a:off x="4561050" y="3098813"/>
            <a:ext cx="4003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4"/>
          <p:cNvCxnSpPr/>
          <p:nvPr/>
        </p:nvCxnSpPr>
        <p:spPr>
          <a:xfrm>
            <a:off x="4546975" y="4039375"/>
            <a:ext cx="4003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4"/>
          <p:cNvCxnSpPr/>
          <p:nvPr/>
        </p:nvCxnSpPr>
        <p:spPr>
          <a:xfrm>
            <a:off x="4561050" y="4869400"/>
            <a:ext cx="4003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5" name="Google Shape;175;p24"/>
          <p:cNvGrpSpPr/>
          <p:nvPr/>
        </p:nvGrpSpPr>
        <p:grpSpPr>
          <a:xfrm>
            <a:off x="7741339" y="824307"/>
            <a:ext cx="212114" cy="137650"/>
            <a:chOff x="5216456" y="3725484"/>
            <a:chExt cx="356196" cy="265631"/>
          </a:xfrm>
        </p:grpSpPr>
        <p:sp>
          <p:nvSpPr>
            <p:cNvPr id="176" name="Google Shape;176;p24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8" name="Google Shape;178;p24"/>
          <p:cNvGrpSpPr/>
          <p:nvPr/>
        </p:nvGrpSpPr>
        <p:grpSpPr>
          <a:xfrm>
            <a:off x="7741339" y="1083857"/>
            <a:ext cx="212114" cy="137650"/>
            <a:chOff x="5216456" y="3725484"/>
            <a:chExt cx="356196" cy="265631"/>
          </a:xfrm>
        </p:grpSpPr>
        <p:sp>
          <p:nvSpPr>
            <p:cNvPr id="179" name="Google Shape;179;p24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" name="Google Shape;181;p24"/>
          <p:cNvGrpSpPr/>
          <p:nvPr/>
        </p:nvGrpSpPr>
        <p:grpSpPr>
          <a:xfrm>
            <a:off x="7741339" y="1296194"/>
            <a:ext cx="212114" cy="137650"/>
            <a:chOff x="5216456" y="3725484"/>
            <a:chExt cx="356196" cy="265631"/>
          </a:xfrm>
        </p:grpSpPr>
        <p:sp>
          <p:nvSpPr>
            <p:cNvPr id="182" name="Google Shape;182;p24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4" name="Google Shape;184;p24"/>
          <p:cNvGrpSpPr/>
          <p:nvPr/>
        </p:nvGrpSpPr>
        <p:grpSpPr>
          <a:xfrm>
            <a:off x="7741339" y="1579507"/>
            <a:ext cx="212114" cy="137650"/>
            <a:chOff x="5216456" y="3725484"/>
            <a:chExt cx="356196" cy="265631"/>
          </a:xfrm>
        </p:grpSpPr>
        <p:sp>
          <p:nvSpPr>
            <p:cNvPr id="185" name="Google Shape;185;p24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7" name="Google Shape;187;p24"/>
          <p:cNvGrpSpPr/>
          <p:nvPr/>
        </p:nvGrpSpPr>
        <p:grpSpPr>
          <a:xfrm>
            <a:off x="7741339" y="1832807"/>
            <a:ext cx="212114" cy="137650"/>
            <a:chOff x="5216456" y="3725484"/>
            <a:chExt cx="356196" cy="265631"/>
          </a:xfrm>
        </p:grpSpPr>
        <p:sp>
          <p:nvSpPr>
            <p:cNvPr id="188" name="Google Shape;188;p24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0" name="Google Shape;190;p24"/>
          <p:cNvGrpSpPr/>
          <p:nvPr/>
        </p:nvGrpSpPr>
        <p:grpSpPr>
          <a:xfrm>
            <a:off x="7741339" y="2056532"/>
            <a:ext cx="212114" cy="137650"/>
            <a:chOff x="5216456" y="3725484"/>
            <a:chExt cx="356196" cy="265631"/>
          </a:xfrm>
        </p:grpSpPr>
        <p:sp>
          <p:nvSpPr>
            <p:cNvPr id="191" name="Google Shape;191;p24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" name="Google Shape;193;p24"/>
          <p:cNvGrpSpPr/>
          <p:nvPr/>
        </p:nvGrpSpPr>
        <p:grpSpPr>
          <a:xfrm>
            <a:off x="7741337" y="2325276"/>
            <a:ext cx="212114" cy="137650"/>
            <a:chOff x="5216456" y="3725484"/>
            <a:chExt cx="356196" cy="265631"/>
          </a:xfrm>
        </p:grpSpPr>
        <p:sp>
          <p:nvSpPr>
            <p:cNvPr id="194" name="Google Shape;194;p24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6" name="Google Shape;196;p24"/>
          <p:cNvGrpSpPr/>
          <p:nvPr/>
        </p:nvGrpSpPr>
        <p:grpSpPr>
          <a:xfrm>
            <a:off x="7741326" y="2544769"/>
            <a:ext cx="212114" cy="137650"/>
            <a:chOff x="5216456" y="3725484"/>
            <a:chExt cx="356196" cy="265631"/>
          </a:xfrm>
        </p:grpSpPr>
        <p:sp>
          <p:nvSpPr>
            <p:cNvPr id="197" name="Google Shape;197;p24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" name="Google Shape;199;p24"/>
          <p:cNvGrpSpPr/>
          <p:nvPr/>
        </p:nvGrpSpPr>
        <p:grpSpPr>
          <a:xfrm>
            <a:off x="7741351" y="4402932"/>
            <a:ext cx="212114" cy="137650"/>
            <a:chOff x="5216456" y="3725484"/>
            <a:chExt cx="356196" cy="265631"/>
          </a:xfrm>
        </p:grpSpPr>
        <p:sp>
          <p:nvSpPr>
            <p:cNvPr id="200" name="Google Shape;200;p24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" name="Google Shape;202;p24"/>
          <p:cNvGrpSpPr/>
          <p:nvPr/>
        </p:nvGrpSpPr>
        <p:grpSpPr>
          <a:xfrm>
            <a:off x="7741349" y="4117304"/>
            <a:ext cx="212114" cy="137650"/>
            <a:chOff x="5216456" y="3725484"/>
            <a:chExt cx="356196" cy="265631"/>
          </a:xfrm>
        </p:grpSpPr>
        <p:sp>
          <p:nvSpPr>
            <p:cNvPr id="203" name="Google Shape;203;p24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205;p24"/>
          <p:cNvGrpSpPr/>
          <p:nvPr/>
        </p:nvGrpSpPr>
        <p:grpSpPr>
          <a:xfrm>
            <a:off x="7781121" y="2879843"/>
            <a:ext cx="132522" cy="137639"/>
            <a:chOff x="5779408" y="3699191"/>
            <a:chExt cx="317646" cy="318756"/>
          </a:xfrm>
        </p:grpSpPr>
        <p:sp>
          <p:nvSpPr>
            <p:cNvPr id="206" name="Google Shape;206;p24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" name="Google Shape;208;p24"/>
          <p:cNvGrpSpPr/>
          <p:nvPr/>
        </p:nvGrpSpPr>
        <p:grpSpPr>
          <a:xfrm>
            <a:off x="7781121" y="3300531"/>
            <a:ext cx="132522" cy="137639"/>
            <a:chOff x="5779408" y="3699191"/>
            <a:chExt cx="317646" cy="318756"/>
          </a:xfrm>
        </p:grpSpPr>
        <p:sp>
          <p:nvSpPr>
            <p:cNvPr id="209" name="Google Shape;209;p24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4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1" name="Google Shape;211;p24"/>
          <p:cNvGrpSpPr/>
          <p:nvPr/>
        </p:nvGrpSpPr>
        <p:grpSpPr>
          <a:xfrm>
            <a:off x="7781134" y="3525868"/>
            <a:ext cx="132522" cy="137639"/>
            <a:chOff x="5779408" y="3699191"/>
            <a:chExt cx="317646" cy="318756"/>
          </a:xfrm>
        </p:grpSpPr>
        <p:sp>
          <p:nvSpPr>
            <p:cNvPr id="212" name="Google Shape;212;p24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4" name="Google Shape;214;p24"/>
          <p:cNvGrpSpPr/>
          <p:nvPr/>
        </p:nvGrpSpPr>
        <p:grpSpPr>
          <a:xfrm>
            <a:off x="7781121" y="3817631"/>
            <a:ext cx="132522" cy="137639"/>
            <a:chOff x="5779408" y="3699191"/>
            <a:chExt cx="317646" cy="318756"/>
          </a:xfrm>
        </p:grpSpPr>
        <p:sp>
          <p:nvSpPr>
            <p:cNvPr id="215" name="Google Shape;215;p24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7" name="Google Shape;217;p24"/>
          <p:cNvGrpSpPr/>
          <p:nvPr/>
        </p:nvGrpSpPr>
        <p:grpSpPr>
          <a:xfrm>
            <a:off x="7741351" y="4677907"/>
            <a:ext cx="212114" cy="137650"/>
            <a:chOff x="5216456" y="3725484"/>
            <a:chExt cx="356196" cy="265631"/>
          </a:xfrm>
        </p:grpSpPr>
        <p:sp>
          <p:nvSpPr>
            <p:cNvPr id="218" name="Google Shape;218;p24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20" name="Google Shape;22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49712" y="67100"/>
            <a:ext cx="797188" cy="58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7900"/>
            <a:ext cx="4371167" cy="517140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5"/>
          <p:cNvSpPr/>
          <p:nvPr/>
        </p:nvSpPr>
        <p:spPr>
          <a:xfrm>
            <a:off x="2577950" y="1133475"/>
            <a:ext cx="3185100" cy="31671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25"/>
          <p:cNvPicPr preferRelativeResize="0"/>
          <p:nvPr/>
        </p:nvPicPr>
        <p:blipFill rotWithShape="1">
          <a:blip r:embed="rId4">
            <a:alphaModFix/>
          </a:blip>
          <a:srcRect b="12779" l="6794" r="0" t="20797"/>
          <a:stretch/>
        </p:blipFill>
        <p:spPr>
          <a:xfrm>
            <a:off x="3163263" y="1964838"/>
            <a:ext cx="2198875" cy="1611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25"/>
          <p:cNvCxnSpPr>
            <a:stCxn id="226" idx="7"/>
          </p:cNvCxnSpPr>
          <p:nvPr/>
        </p:nvCxnSpPr>
        <p:spPr>
          <a:xfrm flipH="1" rot="10800000">
            <a:off x="5296603" y="1134386"/>
            <a:ext cx="597600" cy="462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5"/>
          <p:cNvCxnSpPr>
            <a:endCxn id="230" idx="1"/>
          </p:cNvCxnSpPr>
          <p:nvPr/>
        </p:nvCxnSpPr>
        <p:spPr>
          <a:xfrm>
            <a:off x="5874775" y="1149850"/>
            <a:ext cx="1041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1" name="Google Shape;231;p25"/>
          <p:cNvCxnSpPr>
            <a:endCxn id="232" idx="1"/>
          </p:cNvCxnSpPr>
          <p:nvPr/>
        </p:nvCxnSpPr>
        <p:spPr>
          <a:xfrm flipH="1" rot="10800000">
            <a:off x="5690275" y="2124725"/>
            <a:ext cx="1225500" cy="477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3" name="Google Shape;233;p25"/>
          <p:cNvCxnSpPr/>
          <p:nvPr/>
        </p:nvCxnSpPr>
        <p:spPr>
          <a:xfrm>
            <a:off x="5136178" y="3943614"/>
            <a:ext cx="561900" cy="477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25"/>
          <p:cNvCxnSpPr>
            <a:endCxn id="235" idx="1"/>
          </p:cNvCxnSpPr>
          <p:nvPr/>
        </p:nvCxnSpPr>
        <p:spPr>
          <a:xfrm>
            <a:off x="5680975" y="3249175"/>
            <a:ext cx="1234800" cy="66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36" name="Google Shape;236;p25"/>
          <p:cNvSpPr txBox="1"/>
          <p:nvPr/>
        </p:nvSpPr>
        <p:spPr>
          <a:xfrm>
            <a:off x="3395925" y="152400"/>
            <a:ext cx="391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Unique Features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6915775" y="842050"/>
            <a:ext cx="2005200" cy="615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1. Target market is from the age 14+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6915775" y="1709075"/>
            <a:ext cx="2005200" cy="8313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 Two types of setups: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(i) 14-18 yrs, (ii) 18+.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25"/>
          <p:cNvSpPr txBox="1"/>
          <p:nvPr/>
        </p:nvSpPr>
        <p:spPr>
          <a:xfrm>
            <a:off x="6915775" y="2791825"/>
            <a:ext cx="2005200" cy="10467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Budgeting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Rule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50% needs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30% wants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20% savings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7" name="Google Shape;237;p25"/>
          <p:cNvCxnSpPr>
            <a:endCxn id="238" idx="1"/>
          </p:cNvCxnSpPr>
          <p:nvPr/>
        </p:nvCxnSpPr>
        <p:spPr>
          <a:xfrm>
            <a:off x="5682475" y="4405700"/>
            <a:ext cx="1233300" cy="225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38" name="Google Shape;238;p25"/>
          <p:cNvSpPr txBox="1"/>
          <p:nvPr/>
        </p:nvSpPr>
        <p:spPr>
          <a:xfrm>
            <a:off x="6915775" y="4012550"/>
            <a:ext cx="2005200" cy="8313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4. Giving rewards if the savings are more than 25%.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9" name="Google Shape;23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2825" y="41250"/>
            <a:ext cx="931175" cy="6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6"/>
          <p:cNvPicPr preferRelativeResize="0"/>
          <p:nvPr/>
        </p:nvPicPr>
        <p:blipFill rotWithShape="1">
          <a:blip r:embed="rId3">
            <a:alphaModFix/>
          </a:blip>
          <a:srcRect b="329" l="22732" r="27041" t="-329"/>
          <a:stretch/>
        </p:blipFill>
        <p:spPr>
          <a:xfrm>
            <a:off x="4572000" y="-37950"/>
            <a:ext cx="4626600" cy="518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6"/>
          <p:cNvSpPr/>
          <p:nvPr/>
        </p:nvSpPr>
        <p:spPr>
          <a:xfrm>
            <a:off x="4565925" y="-26350"/>
            <a:ext cx="4632600" cy="5185800"/>
          </a:xfrm>
          <a:prstGeom prst="rect">
            <a:avLst/>
          </a:prstGeom>
          <a:solidFill>
            <a:srgbClr val="073763">
              <a:alpha val="596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26"/>
          <p:cNvPicPr preferRelativeResize="0"/>
          <p:nvPr/>
        </p:nvPicPr>
        <p:blipFill rotWithShape="1">
          <a:blip r:embed="rId4">
            <a:alphaModFix/>
          </a:blip>
          <a:srcRect b="40553" l="9312" r="44195" t="48361"/>
          <a:stretch/>
        </p:blipFill>
        <p:spPr>
          <a:xfrm>
            <a:off x="1859100" y="4040425"/>
            <a:ext cx="2292898" cy="2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6"/>
          <p:cNvSpPr txBox="1"/>
          <p:nvPr/>
        </p:nvSpPr>
        <p:spPr>
          <a:xfrm>
            <a:off x="309900" y="3221300"/>
            <a:ext cx="3842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Market Insights</a:t>
            </a:r>
            <a:endParaRPr b="1" sz="28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8" name="Google Shape;24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31175" cy="6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"/>
          <p:cNvSpPr/>
          <p:nvPr/>
        </p:nvSpPr>
        <p:spPr>
          <a:xfrm>
            <a:off x="0" y="4608525"/>
            <a:ext cx="9144000" cy="60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7"/>
          <p:cNvSpPr txBox="1"/>
          <p:nvPr/>
        </p:nvSpPr>
        <p:spPr>
          <a:xfrm>
            <a:off x="6281900" y="1784725"/>
            <a:ext cx="17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Jill can do this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27"/>
          <p:cNvSpPr txBox="1"/>
          <p:nvPr/>
        </p:nvSpPr>
        <p:spPr>
          <a:xfrm>
            <a:off x="7764950" y="2146125"/>
            <a:ext cx="3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6" name="Google Shape;256;p27"/>
          <p:cNvPicPr preferRelativeResize="0"/>
          <p:nvPr/>
        </p:nvPicPr>
        <p:blipFill rotWithShape="1">
          <a:blip r:embed="rId3">
            <a:alphaModFix amt="89000"/>
          </a:blip>
          <a:srcRect b="12598" l="0" r="1719" t="9773"/>
          <a:stretch/>
        </p:blipFill>
        <p:spPr>
          <a:xfrm>
            <a:off x="855700" y="756763"/>
            <a:ext cx="7280199" cy="362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7"/>
          <p:cNvSpPr txBox="1"/>
          <p:nvPr/>
        </p:nvSpPr>
        <p:spPr>
          <a:xfrm>
            <a:off x="772200" y="185750"/>
            <a:ext cx="7447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Number of mobile phone internet users in India from 2010 to 2020, 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with estimates until 2040 (in million)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8" name="Google Shape;25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9400" y="0"/>
            <a:ext cx="931175" cy="6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8"/>
          <p:cNvPicPr preferRelativeResize="0"/>
          <p:nvPr/>
        </p:nvPicPr>
        <p:blipFill rotWithShape="1">
          <a:blip r:embed="rId3">
            <a:alphaModFix/>
          </a:blip>
          <a:srcRect b="0" l="0" r="0" t="10482"/>
          <a:stretch/>
        </p:blipFill>
        <p:spPr>
          <a:xfrm>
            <a:off x="493775" y="921550"/>
            <a:ext cx="8046575" cy="3000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8"/>
          <p:cNvSpPr/>
          <p:nvPr/>
        </p:nvSpPr>
        <p:spPr>
          <a:xfrm>
            <a:off x="0" y="4362125"/>
            <a:ext cx="9144000" cy="65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8"/>
          <p:cNvSpPr txBox="1"/>
          <p:nvPr/>
        </p:nvSpPr>
        <p:spPr>
          <a:xfrm>
            <a:off x="2160663" y="396450"/>
            <a:ext cx="521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Mobile Payments growing faster than cards in India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6" name="Google Shape;2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2825" y="76200"/>
            <a:ext cx="931175" cy="6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9"/>
          <p:cNvSpPr/>
          <p:nvPr/>
        </p:nvSpPr>
        <p:spPr>
          <a:xfrm>
            <a:off x="0" y="4433125"/>
            <a:ext cx="9144000" cy="5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9"/>
          <p:cNvSpPr/>
          <p:nvPr/>
        </p:nvSpPr>
        <p:spPr>
          <a:xfrm>
            <a:off x="0" y="100175"/>
            <a:ext cx="9144000" cy="5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3" name="Google Shape;273;p29"/>
          <p:cNvPicPr preferRelativeResize="0"/>
          <p:nvPr/>
        </p:nvPicPr>
        <p:blipFill rotWithShape="1">
          <a:blip r:embed="rId3">
            <a:alphaModFix/>
          </a:blip>
          <a:srcRect b="0" l="8672" r="6796" t="0"/>
          <a:stretch/>
        </p:blipFill>
        <p:spPr>
          <a:xfrm>
            <a:off x="4959650" y="909450"/>
            <a:ext cx="3587176" cy="305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2825" y="22025"/>
            <a:ext cx="931175" cy="6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125" y="909450"/>
            <a:ext cx="4589525" cy="303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Business Meeting by Slidesgo">
  <a:themeElements>
    <a:clrScheme name="Simple Light">
      <a:dk1>
        <a:srgbClr val="000000"/>
      </a:dk1>
      <a:lt1>
        <a:srgbClr val="FFFFFF"/>
      </a:lt1>
      <a:dk2>
        <a:srgbClr val="FF6B03"/>
      </a:dk2>
      <a:lt2>
        <a:srgbClr val="073763"/>
      </a:lt2>
      <a:accent1>
        <a:srgbClr val="9FC5E8"/>
      </a:accent1>
      <a:accent2>
        <a:srgbClr val="F9CB9C"/>
      </a:accent2>
      <a:accent3>
        <a:srgbClr val="CFE2F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